
<file path=[Content_Types].xml><?xml version="1.0" encoding="utf-8"?>
<Types xmlns="http://schemas.openxmlformats.org/package/2006/content-types">
  <Default Extension="gif" ContentType="image/gif"/>
  <Default Extension="jpeg" ContentType="image/jpeg"/>
  <Default Extension="mov" ContentType="video/quicktime"/>
  <Default Extension="png" ContentType="image/png"/>
  <Default Extension="rels" ContentType="application/vnd.openxmlformats-package.relationships+xml"/>
  <Default Extension="wav" ContentType="audio/x-wav"/>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saveSubsetFonts="1">
  <p:sldMasterIdLst>
    <p:sldMasterId id="2147483648" r:id="rId1"/>
  </p:sldMasterIdLst>
  <p:notesMasterIdLst>
    <p:notesMasterId r:id="rId32"/>
  </p:notesMasterIdLst>
  <p:handoutMasterIdLst>
    <p:handoutMasterId r:id="rId33"/>
  </p:handoutMasterIdLst>
  <p:sldIdLst>
    <p:sldId id="258" r:id="rId2"/>
    <p:sldId id="280" r:id="rId3"/>
    <p:sldId id="281" r:id="rId4"/>
    <p:sldId id="259" r:id="rId5"/>
    <p:sldId id="282" r:id="rId6"/>
    <p:sldId id="870" r:id="rId7"/>
    <p:sldId id="884" r:id="rId8"/>
    <p:sldId id="883" r:id="rId9"/>
    <p:sldId id="265" r:id="rId10"/>
    <p:sldId id="869" r:id="rId11"/>
    <p:sldId id="874" r:id="rId12"/>
    <p:sldId id="879" r:id="rId13"/>
    <p:sldId id="300" r:id="rId14"/>
    <p:sldId id="301" r:id="rId15"/>
    <p:sldId id="303" r:id="rId16"/>
    <p:sldId id="302" r:id="rId17"/>
    <p:sldId id="261" r:id="rId18"/>
    <p:sldId id="263" r:id="rId19"/>
    <p:sldId id="267" r:id="rId20"/>
    <p:sldId id="875" r:id="rId21"/>
    <p:sldId id="275" r:id="rId22"/>
    <p:sldId id="876" r:id="rId23"/>
    <p:sldId id="877" r:id="rId24"/>
    <p:sldId id="279" r:id="rId25"/>
    <p:sldId id="270" r:id="rId26"/>
    <p:sldId id="276" r:id="rId27"/>
    <p:sldId id="881" r:id="rId28"/>
    <p:sldId id="277" r:id="rId29"/>
    <p:sldId id="278" r:id="rId30"/>
    <p:sldId id="272" r:id="rId31"/>
  </p:sldIdLst>
  <p:sldSz cx="9144000" cy="5143500" type="screen16x9"/>
  <p:notesSz cx="6858000" cy="9144000"/>
  <p:defaultTextStyle>
    <a:defPPr>
      <a:defRPr lang="en-US"/>
    </a:defPPr>
    <a:lvl1pPr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1pPr>
    <a:lvl2pPr marL="457200"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2pPr>
    <a:lvl3pPr marL="914400"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3pPr>
    <a:lvl4pPr marL="1371600"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4pPr>
    <a:lvl5pPr marL="1828800" algn="l" rtl="0" fontAlgn="base">
      <a:spcBef>
        <a:spcPct val="0"/>
      </a:spcBef>
      <a:spcAft>
        <a:spcPct val="0"/>
      </a:spcAft>
      <a:defRPr sz="2400" kern="1200">
        <a:solidFill>
          <a:schemeClr val="tx1"/>
        </a:solidFill>
        <a:latin typeface="Arial" charset="0"/>
        <a:ea typeface="ヒラギノ角ゴ Pro W3" charset="0"/>
        <a:cs typeface="ヒラギノ角ゴ Pro W3" charset="0"/>
      </a:defRPr>
    </a:lvl5pPr>
    <a:lvl6pPr marL="2286000" algn="l" defTabSz="457200" rtl="0" eaLnBrk="1" latinLnBrk="0" hangingPunct="1">
      <a:defRPr sz="2400" kern="1200">
        <a:solidFill>
          <a:schemeClr val="tx1"/>
        </a:solidFill>
        <a:latin typeface="Arial" charset="0"/>
        <a:ea typeface="ヒラギノ角ゴ Pro W3" charset="0"/>
        <a:cs typeface="ヒラギノ角ゴ Pro W3" charset="0"/>
      </a:defRPr>
    </a:lvl6pPr>
    <a:lvl7pPr marL="2743200" algn="l" defTabSz="457200" rtl="0" eaLnBrk="1" latinLnBrk="0" hangingPunct="1">
      <a:defRPr sz="2400" kern="1200">
        <a:solidFill>
          <a:schemeClr val="tx1"/>
        </a:solidFill>
        <a:latin typeface="Arial" charset="0"/>
        <a:ea typeface="ヒラギノ角ゴ Pro W3" charset="0"/>
        <a:cs typeface="ヒラギノ角ゴ Pro W3" charset="0"/>
      </a:defRPr>
    </a:lvl7pPr>
    <a:lvl8pPr marL="3200400" algn="l" defTabSz="457200" rtl="0" eaLnBrk="1" latinLnBrk="0" hangingPunct="1">
      <a:defRPr sz="2400" kern="1200">
        <a:solidFill>
          <a:schemeClr val="tx1"/>
        </a:solidFill>
        <a:latin typeface="Arial" charset="0"/>
        <a:ea typeface="ヒラギノ角ゴ Pro W3" charset="0"/>
        <a:cs typeface="ヒラギノ角ゴ Pro W3" charset="0"/>
      </a:defRPr>
    </a:lvl8pPr>
    <a:lvl9pPr marL="3657600" algn="l" defTabSz="457200" rtl="0" eaLnBrk="1" latinLnBrk="0" hangingPunct="1">
      <a:defRPr sz="2400" kern="1200">
        <a:solidFill>
          <a:schemeClr val="tx1"/>
        </a:solidFill>
        <a:latin typeface="Arial" charset="0"/>
        <a:ea typeface="ヒラギノ角ゴ Pro W3" charset="0"/>
        <a:cs typeface="ヒラギノ角ゴ Pro W3" charset="0"/>
      </a:defRPr>
    </a:lvl9pPr>
  </p:defaultTextStyle>
  <p:extLst>
    <p:ext uri="{EFAFB233-063F-42B5-8137-9DF3F51BA10A}">
      <p15:sldGuideLst xmlns:p15="http://schemas.microsoft.com/office/powerpoint/2012/main"/>
    </p:ext>
    <p:ext uri="{2D200454-40CA-4A62-9FC3-DE9A4176ACB9}">
      <p15:notes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prnPr/>
  <p:clrMru>
    <a:srgbClr val="517ED9"/>
    <a:srgbClr val="4771B9"/>
    <a:srgbClr val="0096FF"/>
    <a:srgbClr val="FF7E79"/>
    <a:srgbClr val="941100"/>
    <a:srgbClr val="FF3E2F"/>
    <a:srgbClr val="2C6B21"/>
    <a:srgbClr val="D6D6D6"/>
    <a:srgbClr val="CE0026"/>
    <a:srgbClr val="5F5F5F"/>
  </p:clrMru>
  <p:extLst>
    <p:ext uri="{E76CE94A-603C-4142-B9EB-6D1370010A27}">
      <p14:discardImageEditData xmlns:p14="http://schemas.microsoft.com/office/powerpoint/2010/main" val="0"/>
    </p:ext>
    <p:ext uri="{D31A062A-798A-4329-ABDD-BBA856620510}">
      <p14:defaultImageDpi xmlns:p14="http://schemas.microsoft.com/office/powerpoint/2010/main" val="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 styleId="{073A0DAA-6AF3-43AB-8588-CEC1D06C72B9}" styleName="Medium Style 2">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dk1">
              <a:tint val="20000"/>
            </a:schemeClr>
          </a:solidFill>
        </a:fill>
      </a:tcStyle>
    </a:wholeTbl>
    <a:band1H>
      <a:tcStyle>
        <a:tcBdr/>
        <a:fill>
          <a:solidFill>
            <a:schemeClr val="dk1">
              <a:tint val="40000"/>
            </a:schemeClr>
          </a:solidFill>
        </a:fill>
      </a:tcStyle>
    </a:band1H>
    <a:band2H>
      <a:tcStyle>
        <a:tcBdr/>
      </a:tcStyle>
    </a:band2H>
    <a:band1V>
      <a:tcStyle>
        <a:tcBdr/>
        <a:fill>
          <a:solidFill>
            <a:schemeClr val="dk1">
              <a:tint val="40000"/>
            </a:schemeClr>
          </a:solidFill>
        </a:fill>
      </a:tcStyle>
    </a:band1V>
    <a:band2V>
      <a:tcStyle>
        <a:tcBdr/>
      </a:tcStyle>
    </a:band2V>
    <a:lastCol>
      <a:tcTxStyle b="on">
        <a:fontRef idx="minor">
          <a:prstClr val="black"/>
        </a:fontRef>
        <a:schemeClr val="lt1"/>
      </a:tcTxStyle>
      <a:tcStyle>
        <a:tcBdr/>
        <a:fill>
          <a:solidFill>
            <a:schemeClr val="dk1"/>
          </a:solidFill>
        </a:fill>
      </a:tcStyle>
    </a:lastCol>
    <a:firstCol>
      <a:tcTxStyle b="on">
        <a:fontRef idx="minor">
          <a:prstClr val="black"/>
        </a:fontRef>
        <a:schemeClr val="lt1"/>
      </a:tcTxStyle>
      <a:tcStyle>
        <a:tcBdr/>
        <a:fill>
          <a:solidFill>
            <a:schemeClr val="dk1"/>
          </a:solidFill>
        </a:fill>
      </a:tcStyle>
    </a:firstCol>
    <a:lastRow>
      <a:tcTxStyle b="on">
        <a:fontRef idx="minor">
          <a:prstClr val="black"/>
        </a:fontRef>
        <a:schemeClr val="lt1"/>
      </a:tcTxStyle>
      <a:tcStyle>
        <a:tcBdr>
          <a:top>
            <a:ln w="38100" cmpd="sng">
              <a:solidFill>
                <a:schemeClr val="lt1"/>
              </a:solidFill>
            </a:ln>
          </a:top>
        </a:tcBdr>
        <a:fill>
          <a:solidFill>
            <a:schemeClr val="dk1"/>
          </a:solidFill>
        </a:fill>
      </a:tcStyle>
    </a:lastRow>
    <a:firstRow>
      <a:tcTxStyle b="on">
        <a:fontRef idx="minor">
          <a:prstClr val="black"/>
        </a:fontRef>
        <a:schemeClr val="lt1"/>
      </a:tcTxStyle>
      <a:tcStyle>
        <a:tcBdr>
          <a:bottom>
            <a:ln w="38100" cmpd="sng">
              <a:solidFill>
                <a:schemeClr val="lt1"/>
              </a:solidFill>
            </a:ln>
          </a:bottom>
        </a:tcBdr>
        <a:fill>
          <a:solidFill>
            <a:schemeClr val="dk1"/>
          </a:solidFill>
        </a:fill>
      </a:tcStyle>
    </a:firstRow>
  </a:tblStyle>
  <a:tblStyle styleId="{00A15C55-8517-42AA-B614-E9B94910E393}" styleName="Medium Style 2 - Accent 4">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4">
              <a:tint val="20000"/>
            </a:schemeClr>
          </a:solidFill>
        </a:fill>
      </a:tcStyle>
    </a:wholeTbl>
    <a:band1H>
      <a:tcStyle>
        <a:tcBdr/>
        <a:fill>
          <a:solidFill>
            <a:schemeClr val="accent4">
              <a:tint val="40000"/>
            </a:schemeClr>
          </a:solidFill>
        </a:fill>
      </a:tcStyle>
    </a:band1H>
    <a:band2H>
      <a:tcStyle>
        <a:tcBdr/>
      </a:tcStyle>
    </a:band2H>
    <a:band1V>
      <a:tcStyle>
        <a:tcBdr/>
        <a:fill>
          <a:solidFill>
            <a:schemeClr val="accent4">
              <a:tint val="40000"/>
            </a:schemeClr>
          </a:solidFill>
        </a:fill>
      </a:tcStyle>
    </a:band1V>
    <a:band2V>
      <a:tcStyle>
        <a:tcBdr/>
      </a:tcStyle>
    </a:band2V>
    <a:lastCol>
      <a:tcTxStyle b="on">
        <a:fontRef idx="minor">
          <a:prstClr val="black"/>
        </a:fontRef>
        <a:schemeClr val="lt1"/>
      </a:tcTxStyle>
      <a:tcStyle>
        <a:tcBdr/>
        <a:fill>
          <a:solidFill>
            <a:schemeClr val="accent4"/>
          </a:solidFill>
        </a:fill>
      </a:tcStyle>
    </a:lastCol>
    <a:firstCol>
      <a:tcTxStyle b="on">
        <a:fontRef idx="minor">
          <a:prstClr val="black"/>
        </a:fontRef>
        <a:schemeClr val="lt1"/>
      </a:tcTxStyle>
      <a:tcStyle>
        <a:tcBdr/>
        <a:fill>
          <a:solidFill>
            <a:schemeClr val="accent4"/>
          </a:solidFill>
        </a:fill>
      </a:tcStyle>
    </a:firstCol>
    <a:lastRow>
      <a:tcTxStyle b="on">
        <a:fontRef idx="minor">
          <a:prstClr val="black"/>
        </a:fontRef>
        <a:schemeClr val="lt1"/>
      </a:tcTxStyle>
      <a:tcStyle>
        <a:tcBdr>
          <a:top>
            <a:ln w="38100" cmpd="sng">
              <a:solidFill>
                <a:schemeClr val="lt1"/>
              </a:solidFill>
            </a:ln>
          </a:top>
        </a:tcBdr>
        <a:fill>
          <a:solidFill>
            <a:schemeClr val="accent4"/>
          </a:solidFill>
        </a:fill>
      </a:tcStyle>
    </a:lastRow>
    <a:firstRow>
      <a:tcTxStyle b="on">
        <a:fontRef idx="minor">
          <a:prstClr val="black"/>
        </a:fontRef>
        <a:schemeClr val="lt1"/>
      </a:tcTxStyle>
      <a:tcStyle>
        <a:tcBdr>
          <a:bottom>
            <a:ln w="38100" cmpd="sng">
              <a:solidFill>
                <a:schemeClr val="lt1"/>
              </a:solidFill>
            </a:ln>
          </a:bottom>
        </a:tcBdr>
        <a:fill>
          <a:solidFill>
            <a:schemeClr val="accent4"/>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27349" autoAdjust="0"/>
    <p:restoredTop sz="83333" autoAdjust="0"/>
  </p:normalViewPr>
  <p:slideViewPr>
    <p:cSldViewPr snapToGrid="0">
      <p:cViewPr>
        <p:scale>
          <a:sx n="120" d="100"/>
          <a:sy n="120" d="100"/>
        </p:scale>
        <p:origin x="704" y="144"/>
      </p:cViewPr>
      <p:guideLst/>
    </p:cSldViewPr>
  </p:slideViewPr>
  <p:outlineViewPr>
    <p:cViewPr>
      <p:scale>
        <a:sx n="33" d="100"/>
        <a:sy n="33" d="100"/>
      </p:scale>
      <p:origin x="0" y="0"/>
    </p:cViewPr>
  </p:outlineViewPr>
  <p:notesTextViewPr>
    <p:cViewPr>
      <p:scale>
        <a:sx n="1" d="1"/>
        <a:sy n="1" d="1"/>
      </p:scale>
      <p:origin x="0" y="0"/>
    </p:cViewPr>
  </p:notesTextViewPr>
  <p:notesViewPr>
    <p:cSldViewPr snapToGrid="0" showGuides="1">
      <p:cViewPr varScale="1">
        <p:scale>
          <a:sx n="97" d="100"/>
          <a:sy n="97" d="100"/>
        </p:scale>
        <p:origin x="4328" y="200"/>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21" Type="http://schemas.openxmlformats.org/officeDocument/2006/relationships/slide" Target="slides/slide20.xml"/><Relationship Id="rId34" Type="http://schemas.openxmlformats.org/officeDocument/2006/relationships/presProps" Target="pres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handoutMaster" Target="handoutMasters/handout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notesMaster" Target="notesMasters/notesMaster1.xml"/><Relationship Id="rId37" Type="http://schemas.openxmlformats.org/officeDocument/2006/relationships/tableStyles" Target="tableStyles.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theme" Target="theme/theme1.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viewProps" Target="viewProps.xml"/><Relationship Id="rId8" Type="http://schemas.openxmlformats.org/officeDocument/2006/relationships/slide" Target="slides/slide7.xml"/><Relationship Id="rId3" Type="http://schemas.openxmlformats.org/officeDocument/2006/relationships/slide" Target="slides/slide2.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a:extLst>
              <a:ext uri="{FF2B5EF4-FFF2-40B4-BE49-F238E27FC236}">
                <a16:creationId xmlns:a16="http://schemas.microsoft.com/office/drawing/2014/main" id="{744FC3E6-9DDA-D146-980B-DAC252FAD8E0}"/>
              </a:ext>
            </a:extLst>
          </p:cNvPr>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a:extLst>
              <a:ext uri="{FF2B5EF4-FFF2-40B4-BE49-F238E27FC236}">
                <a16:creationId xmlns:a16="http://schemas.microsoft.com/office/drawing/2014/main" id="{AD95D2F2-7DB8-814D-A461-09E18706C234}"/>
              </a:ext>
            </a:extLst>
          </p:cNvPr>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4ACAF68-BA44-A64D-98FC-2994B8AF7CCA}" type="datetimeFigureOut">
              <a:rPr lang="en-US" smtClean="0"/>
              <a:t>1/17/22</a:t>
            </a:fld>
            <a:endParaRPr lang="en-US"/>
          </a:p>
        </p:txBody>
      </p:sp>
      <p:sp>
        <p:nvSpPr>
          <p:cNvPr id="4" name="Footer Placeholder 3">
            <a:extLst>
              <a:ext uri="{FF2B5EF4-FFF2-40B4-BE49-F238E27FC236}">
                <a16:creationId xmlns:a16="http://schemas.microsoft.com/office/drawing/2014/main" id="{2A1ED34B-D6F8-104B-AFA4-0C9638F42D71}"/>
              </a:ext>
            </a:extLst>
          </p:cNvPr>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a:extLst>
              <a:ext uri="{FF2B5EF4-FFF2-40B4-BE49-F238E27FC236}">
                <a16:creationId xmlns:a16="http://schemas.microsoft.com/office/drawing/2014/main" id="{75118A15-D6D5-654E-ADF1-EE8450319952}"/>
              </a:ext>
            </a:extLst>
          </p:cNvPr>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883F081D-2989-4148-A59C-D7F3336C52A3}" type="slidenum">
              <a:rPr lang="en-US" smtClean="0"/>
              <a:t>‹#›</a:t>
            </a:fld>
            <a:endParaRPr lang="en-US"/>
          </a:p>
        </p:txBody>
      </p:sp>
    </p:spTree>
    <p:extLst>
      <p:ext uri="{BB962C8B-B14F-4D97-AF65-F5344CB8AC3E}">
        <p14:creationId xmlns:p14="http://schemas.microsoft.com/office/powerpoint/2010/main" val="1304411915"/>
      </p:ext>
    </p:extLst>
  </p:cSld>
  <p:clrMap bg1="lt1" tx1="dk1" bg2="lt2" tx2="dk2" accent1="accent1" accent2="accent2" accent3="accent3" accent4="accent4" accent5="accent5" accent6="accent6" hlink="hlink" folHlink="folHlink"/>
</p:handoutMaster>
</file>

<file path=ppt/media/image1.png>
</file>

<file path=ppt/media/image10.png>
</file>

<file path=ppt/media/image11.png>
</file>

<file path=ppt/media/image12.png>
</file>

<file path=ppt/media/image13.png>
</file>

<file path=ppt/media/image14.png>
</file>

<file path=ppt/media/image15.png>
</file>

<file path=ppt/media/image16.jpeg>
</file>

<file path=ppt/media/image17.jpeg>
</file>

<file path=ppt/media/image18.jpeg>
</file>

<file path=ppt/media/image19.jpeg>
</file>

<file path=ppt/media/image2.png>
</file>

<file path=ppt/media/image20.jpeg>
</file>

<file path=ppt/media/image21.png>
</file>

<file path=ppt/media/image22.png>
</file>

<file path=ppt/media/image23.jpeg>
</file>

<file path=ppt/media/image24.jpeg>
</file>

<file path=ppt/media/image3.gif>
</file>

<file path=ppt/media/image4.gif>
</file>

<file path=ppt/media/image5.gif>
</file>

<file path=ppt/media/image6.gif>
</file>

<file path=ppt/media/image7.gif>
</file>

<file path=ppt/media/image8.png>
</file>

<file path=ppt/media/image9.png>
</file>

<file path=ppt/media/media1.wav>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7200"/>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7200"/>
          </a:xfrm>
          <a:prstGeom prst="rect">
            <a:avLst/>
          </a:prstGeom>
        </p:spPr>
        <p:txBody>
          <a:bodyPr vert="horz" lIns="91440" tIns="45720" rIns="91440" bIns="45720" rtlCol="0"/>
          <a:lstStyle>
            <a:lvl1pPr algn="r">
              <a:defRPr sz="1200"/>
            </a:lvl1pPr>
          </a:lstStyle>
          <a:p>
            <a:fld id="{21E02A63-8238-CF49-95F6-4E73F04318D6}" type="datetimeFigureOut">
              <a:rPr lang="en-US" smtClean="0"/>
              <a:t>1/17/22</a:t>
            </a:fld>
            <a:endParaRPr lang="en-US"/>
          </a:p>
        </p:txBody>
      </p:sp>
      <p:sp>
        <p:nvSpPr>
          <p:cNvPr id="4" name="Slide Image Placeholder 3"/>
          <p:cNvSpPr>
            <a:spLocks noGrp="1" noRot="1" noChangeAspect="1"/>
          </p:cNvSpPr>
          <p:nvPr>
            <p:ph type="sldImg" idx="2"/>
          </p:nvPr>
        </p:nvSpPr>
        <p:spPr>
          <a:xfrm>
            <a:off x="381000" y="685800"/>
            <a:ext cx="6096000" cy="34290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343400"/>
            <a:ext cx="5486400" cy="4114800"/>
          </a:xfrm>
          <a:prstGeom prst="rect">
            <a:avLst/>
          </a:prstGeom>
        </p:spPr>
        <p:txBody>
          <a:bodyPr vert="horz" lIns="91440" tIns="45720" rIns="91440" bIns="45720" rtlCol="0"/>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6" name="Footer Placeholder 5"/>
          <p:cNvSpPr>
            <a:spLocks noGrp="1"/>
          </p:cNvSpPr>
          <p:nvPr>
            <p:ph type="ftr" sz="quarter" idx="4"/>
          </p:nvPr>
        </p:nvSpPr>
        <p:spPr>
          <a:xfrm>
            <a:off x="0" y="8685213"/>
            <a:ext cx="2971800" cy="457200"/>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7200"/>
          </a:xfrm>
          <a:prstGeom prst="rect">
            <a:avLst/>
          </a:prstGeom>
        </p:spPr>
        <p:txBody>
          <a:bodyPr vert="horz" lIns="91440" tIns="45720" rIns="91440" bIns="45720" rtlCol="0" anchor="b"/>
          <a:lstStyle>
            <a:lvl1pPr algn="r">
              <a:defRPr sz="1200"/>
            </a:lvl1pPr>
          </a:lstStyle>
          <a:p>
            <a:fld id="{82FB5D43-6794-0847-9F6F-8A7B2FD27330}" type="slidenum">
              <a:rPr lang="en-US" smtClean="0"/>
              <a:t>‹#›</a:t>
            </a:fld>
            <a:endParaRPr lang="en-US"/>
          </a:p>
        </p:txBody>
      </p:sp>
    </p:spTree>
    <p:extLst>
      <p:ext uri="{BB962C8B-B14F-4D97-AF65-F5344CB8AC3E}">
        <p14:creationId xmlns:p14="http://schemas.microsoft.com/office/powerpoint/2010/main" val="807381495"/>
      </p:ext>
    </p:extLst>
  </p:cSld>
  <p:clrMap bg1="lt1" tx1="dk1" bg2="lt2" tx2="dk2" accent1="accent1" accent2="accent2" accent3="accent3" accent4="accent4" accent5="accent5" accent6="accent6" hlink="hlink" folHlink="folHlink"/>
  <p:notesStyle>
    <a:lvl1pPr marL="0" algn="l" defTabSz="457200" rtl="0" eaLnBrk="1" latinLnBrk="0" hangingPunct="1">
      <a:defRPr sz="1200" kern="1200">
        <a:solidFill>
          <a:schemeClr val="tx1"/>
        </a:solidFill>
        <a:latin typeface="+mn-lt"/>
        <a:ea typeface="+mn-ea"/>
        <a:cs typeface="+mn-cs"/>
      </a:defRPr>
    </a:lvl1pPr>
    <a:lvl2pPr marL="457200" algn="l" defTabSz="457200" rtl="0" eaLnBrk="1" latinLnBrk="0" hangingPunct="1">
      <a:defRPr sz="1200" kern="1200">
        <a:solidFill>
          <a:schemeClr val="tx1"/>
        </a:solidFill>
        <a:latin typeface="+mn-lt"/>
        <a:ea typeface="+mn-ea"/>
        <a:cs typeface="+mn-cs"/>
      </a:defRPr>
    </a:lvl2pPr>
    <a:lvl3pPr marL="914400" algn="l" defTabSz="457200" rtl="0" eaLnBrk="1" latinLnBrk="0" hangingPunct="1">
      <a:defRPr sz="1200" kern="1200">
        <a:solidFill>
          <a:schemeClr val="tx1"/>
        </a:solidFill>
        <a:latin typeface="+mn-lt"/>
        <a:ea typeface="+mn-ea"/>
        <a:cs typeface="+mn-cs"/>
      </a:defRPr>
    </a:lvl3pPr>
    <a:lvl4pPr marL="1371600" algn="l" defTabSz="457200" rtl="0" eaLnBrk="1" latinLnBrk="0" hangingPunct="1">
      <a:defRPr sz="1200" kern="1200">
        <a:solidFill>
          <a:schemeClr val="tx1"/>
        </a:solidFill>
        <a:latin typeface="+mn-lt"/>
        <a:ea typeface="+mn-ea"/>
        <a:cs typeface="+mn-cs"/>
      </a:defRPr>
    </a:lvl4pPr>
    <a:lvl5pPr marL="1828800" algn="l" defTabSz="457200" rtl="0" eaLnBrk="1" latinLnBrk="0" hangingPunct="1">
      <a:defRPr sz="1200" kern="1200">
        <a:solidFill>
          <a:schemeClr val="tx1"/>
        </a:solidFill>
        <a:latin typeface="+mn-lt"/>
        <a:ea typeface="+mn-ea"/>
        <a:cs typeface="+mn-cs"/>
      </a:defRPr>
    </a:lvl5pPr>
    <a:lvl6pPr marL="2286000" algn="l" defTabSz="457200" rtl="0" eaLnBrk="1" latinLnBrk="0" hangingPunct="1">
      <a:defRPr sz="1200" kern="1200">
        <a:solidFill>
          <a:schemeClr val="tx1"/>
        </a:solidFill>
        <a:latin typeface="+mn-lt"/>
        <a:ea typeface="+mn-ea"/>
        <a:cs typeface="+mn-cs"/>
      </a:defRPr>
    </a:lvl6pPr>
    <a:lvl7pPr marL="2743200" algn="l" defTabSz="457200" rtl="0" eaLnBrk="1" latinLnBrk="0" hangingPunct="1">
      <a:defRPr sz="1200" kern="1200">
        <a:solidFill>
          <a:schemeClr val="tx1"/>
        </a:solidFill>
        <a:latin typeface="+mn-lt"/>
        <a:ea typeface="+mn-ea"/>
        <a:cs typeface="+mn-cs"/>
      </a:defRPr>
    </a:lvl7pPr>
    <a:lvl8pPr marL="3200400" algn="l" defTabSz="457200" rtl="0" eaLnBrk="1" latinLnBrk="0" hangingPunct="1">
      <a:defRPr sz="1200" kern="1200">
        <a:solidFill>
          <a:schemeClr val="tx1"/>
        </a:solidFill>
        <a:latin typeface="+mn-lt"/>
        <a:ea typeface="+mn-ea"/>
        <a:cs typeface="+mn-cs"/>
      </a:defRPr>
    </a:lvl8pPr>
    <a:lvl9pPr marL="3657600" algn="l" defTabSz="4572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Hello everyone. Thank you all for attending my dissertation defense. In my dissertation project I have addressed several issues in L1 and L2 morphophonological prediction. Specifically, the role of language experience factors and the association of morphophonological prediction with non-linguistic visuospatial prediction.</a:t>
            </a:r>
          </a:p>
        </p:txBody>
      </p:sp>
      <p:sp>
        <p:nvSpPr>
          <p:cNvPr id="4" name="Slide Number Placeholder 3"/>
          <p:cNvSpPr>
            <a:spLocks noGrp="1"/>
          </p:cNvSpPr>
          <p:nvPr>
            <p:ph type="sldNum" sz="quarter" idx="5"/>
          </p:nvPr>
        </p:nvSpPr>
        <p:spPr/>
        <p:txBody>
          <a:bodyPr/>
          <a:lstStyle/>
          <a:p>
            <a:fld id="{82FB5D43-6794-0847-9F6F-8A7B2FD27330}" type="slidenum">
              <a:rPr lang="en-US" smtClean="0"/>
              <a:t>1</a:t>
            </a:fld>
            <a:endParaRPr lang="en-US"/>
          </a:p>
        </p:txBody>
      </p:sp>
    </p:spTree>
    <p:extLst>
      <p:ext uri="{BB962C8B-B14F-4D97-AF65-F5344CB8AC3E}">
        <p14:creationId xmlns:p14="http://schemas.microsoft.com/office/powerpoint/2010/main" val="226878317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4514" name="Slide Image Placeholder 1"/>
          <p:cNvSpPr>
            <a:spLocks noGrp="1" noRot="1" noChangeAspect="1" noTextEdit="1"/>
          </p:cNvSpPr>
          <p:nvPr>
            <p:ph type="sldImg"/>
          </p:nvPr>
        </p:nvSpPr>
        <p:spPr>
          <a:ln/>
        </p:spPr>
      </p:sp>
      <p:sp>
        <p:nvSpPr>
          <p:cNvPr id="6451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ability</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to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predict</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based</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on</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this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kind</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of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association</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varies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across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populations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because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not</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all</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languages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have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same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cues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or</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use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them</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in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the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same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way</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For</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example</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lexical stress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is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also</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present</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in…</a:t>
            </a: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endPar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p>
            <a:pPr marL="0" marR="0" lvl="0" indent="0" algn="l" defTabSz="457200" rtl="0" eaLnBrk="1" fontAlgn="auto" latinLnBrk="0" hangingPunct="1">
              <a:lnSpc>
                <a:spcPct val="100000"/>
              </a:lnSpc>
              <a:spcBef>
                <a:spcPts val="0"/>
              </a:spcBef>
              <a:spcAft>
                <a:spcPts val="0"/>
              </a:spcAft>
              <a:buClrTx/>
              <a:buSzTx/>
              <a:buFontTx/>
              <a:buNone/>
              <a:tabLst/>
              <a:defRPr/>
            </a:pP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less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frequent</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stress =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fewer</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 lexical </a:t>
            </a:r>
            <a:r>
              <a:rPr kumimoji="0" lang="es-ES" sz="1200" b="0" i="0" u="none" strike="noStrike" cap="none" normalizeH="0" baseline="0" dirty="0" err="1">
                <a:ln>
                  <a:noFill/>
                </a:ln>
                <a:solidFill>
                  <a:schemeClr val="tx1"/>
                </a:solidFill>
                <a:effectLst/>
                <a:latin typeface="Seravek" panose="020B0503040000020004" pitchFamily="34" charset="0"/>
                <a:cs typeface="Arial" panose="020B0604020202020204" pitchFamily="34" charset="0"/>
              </a:rPr>
              <a:t>competitors</a:t>
            </a:r>
            <a:r>
              <a:rPr kumimoji="0" lang="es-E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a:t>
            </a:r>
            <a:endParaRPr kumimoji="0" lang="en-US" sz="12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p>
            <a:endParaRPr lang="en-US" sz="1200" dirty="0"/>
          </a:p>
          <a:p>
            <a:r>
              <a:rPr lang="en-US" sz="1200" dirty="0"/>
              <a:t>Since stress seems similar in both languages, one assumes that English-speaking learners should have no problem acquiring L2 Spanish stress….</a:t>
            </a:r>
          </a:p>
          <a:p>
            <a:endParaRPr lang="en-US" sz="1200" dirty="0"/>
          </a:p>
          <a:p>
            <a:r>
              <a:rPr lang="en-US" sz="1200" dirty="0"/>
              <a:t>BUT…</a:t>
            </a:r>
          </a:p>
          <a:p>
            <a:endParaRPr lang="en-US" sz="1200" dirty="0"/>
          </a:p>
          <a:p>
            <a:endParaRPr lang="en-US" altLang="en-US" dirty="0"/>
          </a:p>
        </p:txBody>
      </p:sp>
      <p:sp>
        <p:nvSpPr>
          <p:cNvPr id="6451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defRPr>
                <a:solidFill>
                  <a:schemeClr val="tx1"/>
                </a:solidFill>
                <a:latin typeface="Arial" charset="0"/>
              </a:defRPr>
            </a:lvl1pPr>
            <a:lvl2pPr marL="751122" indent="-288893">
              <a:defRPr>
                <a:solidFill>
                  <a:schemeClr val="tx1"/>
                </a:solidFill>
                <a:latin typeface="Arial" charset="0"/>
              </a:defRPr>
            </a:lvl2pPr>
            <a:lvl3pPr marL="1155573" indent="-231115">
              <a:defRPr>
                <a:solidFill>
                  <a:schemeClr val="tx1"/>
                </a:solidFill>
                <a:latin typeface="Arial" charset="0"/>
              </a:defRPr>
            </a:lvl3pPr>
            <a:lvl4pPr marL="1617802" indent="-231115">
              <a:defRPr>
                <a:solidFill>
                  <a:schemeClr val="tx1"/>
                </a:solidFill>
                <a:latin typeface="Arial" charset="0"/>
              </a:defRPr>
            </a:lvl4pPr>
            <a:lvl5pPr marL="2080031" indent="-231115">
              <a:defRPr>
                <a:solidFill>
                  <a:schemeClr val="tx1"/>
                </a:solidFill>
                <a:latin typeface="Arial" charset="0"/>
              </a:defRPr>
            </a:lvl5pPr>
            <a:lvl6pPr marL="2542261" indent="-231115" eaLnBrk="0" fontAlgn="base" hangingPunct="0">
              <a:spcBef>
                <a:spcPct val="0"/>
              </a:spcBef>
              <a:spcAft>
                <a:spcPct val="0"/>
              </a:spcAft>
              <a:defRPr>
                <a:solidFill>
                  <a:schemeClr val="tx1"/>
                </a:solidFill>
                <a:latin typeface="Arial" charset="0"/>
              </a:defRPr>
            </a:lvl6pPr>
            <a:lvl7pPr marL="3004490" indent="-231115" eaLnBrk="0" fontAlgn="base" hangingPunct="0">
              <a:spcBef>
                <a:spcPct val="0"/>
              </a:spcBef>
              <a:spcAft>
                <a:spcPct val="0"/>
              </a:spcAft>
              <a:defRPr>
                <a:solidFill>
                  <a:schemeClr val="tx1"/>
                </a:solidFill>
                <a:latin typeface="Arial" charset="0"/>
              </a:defRPr>
            </a:lvl7pPr>
            <a:lvl8pPr marL="3466719" indent="-231115" eaLnBrk="0" fontAlgn="base" hangingPunct="0">
              <a:spcBef>
                <a:spcPct val="0"/>
              </a:spcBef>
              <a:spcAft>
                <a:spcPct val="0"/>
              </a:spcAft>
              <a:defRPr>
                <a:solidFill>
                  <a:schemeClr val="tx1"/>
                </a:solidFill>
                <a:latin typeface="Arial" charset="0"/>
              </a:defRPr>
            </a:lvl8pPr>
            <a:lvl9pPr marL="3928948" indent="-231115" eaLnBrk="0" fontAlgn="base" hangingPunct="0">
              <a:spcBef>
                <a:spcPct val="0"/>
              </a:spcBef>
              <a:spcAft>
                <a:spcPct val="0"/>
              </a:spcAft>
              <a:defRPr>
                <a:solidFill>
                  <a:schemeClr val="tx1"/>
                </a:solidFill>
                <a:latin typeface="Arial" charset="0"/>
              </a:defRPr>
            </a:lvl9pPr>
          </a:lstStyle>
          <a:p>
            <a:fld id="{F4954F31-1727-4A6C-B998-5FC335463A59}" type="slidenum">
              <a:rPr lang="en-US" altLang="en-US" smtClean="0"/>
              <a:pPr/>
              <a:t>10</a:t>
            </a:fld>
            <a:endParaRPr lang="en-US" altLang="en-US"/>
          </a:p>
        </p:txBody>
      </p:sp>
    </p:spTree>
    <p:extLst>
      <p:ext uri="{BB962C8B-B14F-4D97-AF65-F5344CB8AC3E}">
        <p14:creationId xmlns:p14="http://schemas.microsoft.com/office/powerpoint/2010/main" val="44605000"/>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11</a:t>
            </a:fld>
            <a:endParaRPr lang="en-US"/>
          </a:p>
        </p:txBody>
      </p:sp>
    </p:spTree>
    <p:extLst>
      <p:ext uri="{BB962C8B-B14F-4D97-AF65-F5344CB8AC3E}">
        <p14:creationId xmlns:p14="http://schemas.microsoft.com/office/powerpoint/2010/main" val="2983091430"/>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12</a:t>
            </a:fld>
            <a:endParaRPr lang="en-US"/>
          </a:p>
        </p:txBody>
      </p:sp>
    </p:spTree>
    <p:extLst>
      <p:ext uri="{BB962C8B-B14F-4D97-AF65-F5344CB8AC3E}">
        <p14:creationId xmlns:p14="http://schemas.microsoft.com/office/powerpoint/2010/main" val="634173938"/>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16</a:t>
            </a:fld>
            <a:endParaRPr lang="en-US"/>
          </a:p>
        </p:txBody>
      </p:sp>
    </p:spTree>
    <p:extLst>
      <p:ext uri="{BB962C8B-B14F-4D97-AF65-F5344CB8AC3E}">
        <p14:creationId xmlns:p14="http://schemas.microsoft.com/office/powerpoint/2010/main" val="1439570303"/>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In this first graph, we can see the pattern of fixations before exploring relationships.</a:t>
            </a:r>
          </a:p>
          <a:p>
            <a:r>
              <a:rPr lang="en-US" dirty="0"/>
              <a:t>On the horizontal axis…</a:t>
            </a:r>
          </a:p>
          <a:p>
            <a:r>
              <a:rPr lang="en-US" dirty="0"/>
              <a:t> </a:t>
            </a:r>
          </a:p>
        </p:txBody>
      </p:sp>
      <p:sp>
        <p:nvSpPr>
          <p:cNvPr id="4" name="Slide Number Placeholder 3"/>
          <p:cNvSpPr>
            <a:spLocks noGrp="1"/>
          </p:cNvSpPr>
          <p:nvPr>
            <p:ph type="sldNum" sz="quarter" idx="5"/>
          </p:nvPr>
        </p:nvSpPr>
        <p:spPr/>
        <p:txBody>
          <a:bodyPr/>
          <a:lstStyle/>
          <a:p>
            <a:fld id="{82FB5D43-6794-0847-9F6F-8A7B2FD27330}" type="slidenum">
              <a:rPr lang="en-US" smtClean="0"/>
              <a:t>17</a:t>
            </a:fld>
            <a:endParaRPr lang="en-US"/>
          </a:p>
        </p:txBody>
      </p:sp>
    </p:spTree>
    <p:extLst>
      <p:ext uri="{BB962C8B-B14F-4D97-AF65-F5344CB8AC3E}">
        <p14:creationId xmlns:p14="http://schemas.microsoft.com/office/powerpoint/2010/main" val="2036778904"/>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All populations generated predictions, although L2 less and later than monolinguals. Monolinguals are not included here as they were the control group and the language experience variables did not apply to them.</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Stress patterns, L2 proficiency and L2 use were the primary mediators of prediction in L2 speakers. These factors interacted with each other as well as with L1 transfer. Proficiency interacted with L1, such that particularly Chinese speakers predicted more target-like and earlier as proficiency increased. L2 use interacted with L1, such that especially the English speakers predicted faster with more L2 use. </a:t>
            </a:r>
            <a:endParaRPr lang="en-US" dirty="0"/>
          </a:p>
          <a:p>
            <a:endParaRPr lang="en-US" dirty="0"/>
          </a:p>
          <a:p>
            <a:endParaRPr lang="en-US" dirty="0"/>
          </a:p>
          <a:p>
            <a:endParaRPr lang="en-US" dirty="0"/>
          </a:p>
          <a:p>
            <a:endParaRPr lang="en-US" dirty="0"/>
          </a:p>
          <a:p>
            <a:r>
              <a:rPr lang="en-US" dirty="0"/>
              <a:t>_______________</a:t>
            </a:r>
          </a:p>
          <a:p>
            <a:pPr marL="0" marR="0" lvl="0" indent="0" algn="l" defTabSz="457200" rtl="0" eaLnBrk="1" fontAlgn="auto" latinLnBrk="0" hangingPunct="1">
              <a:lnSpc>
                <a:spcPct val="100000"/>
              </a:lnSpc>
              <a:spcBef>
                <a:spcPts val="0"/>
              </a:spcBef>
              <a:spcAft>
                <a:spcPts val="0"/>
              </a:spcAft>
              <a:buClrTx/>
              <a:buSzTx/>
              <a:buFontTx/>
              <a:buNone/>
              <a:tabLst/>
              <a:defRPr/>
            </a:pPr>
            <a:r>
              <a:rPr lang="en-US" sz="1200" kern="1200" dirty="0">
                <a:solidFill>
                  <a:schemeClr val="tx1"/>
                </a:solidFill>
                <a:effectLst/>
                <a:latin typeface="+mn-lt"/>
                <a:ea typeface="+mn-ea"/>
                <a:cs typeface="+mn-cs"/>
              </a:rPr>
              <a:t>All populations generated predictions. Stress pattern, L2 proficiency and L2 use were the primary mediators of prediction in L2 speakers. [Oxytones were predicted earlier and more target-like than paroxytones, higher proficiency resulted in more target-like and earlier predictions, and more extensive L2 use contributed to faster predictions.] These factors interacted with each other as well as with L1 transfer. Proficiency interacted with [stress, such that proficiency resulted in more target-like predictions of oxytone, and with] L1, such that its positive effects were particularly relevant in Chinese speakers–more target-like and earlier. L2 use interacted [with stress, such that speed of prediction increased especially with L2 use especially in paroxytones, and] with L1, such that especially the English speakers benefited from more L2 use–faster. L2 proficiency and L2 use also interacted; at a high level of proficiency, prediction became faster as use was more frequent. L2 proficiency and L2 use were positively and moderately correlated.</a:t>
            </a:r>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18</a:t>
            </a:fld>
            <a:endParaRPr lang="en-US"/>
          </a:p>
        </p:txBody>
      </p:sp>
    </p:spTree>
    <p:extLst>
      <p:ext uri="{BB962C8B-B14F-4D97-AF65-F5344CB8AC3E}">
        <p14:creationId xmlns:p14="http://schemas.microsoft.com/office/powerpoint/2010/main" val="3534766996"/>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The first two studies in my dissertation…</a:t>
            </a:r>
          </a:p>
        </p:txBody>
      </p:sp>
      <p:sp>
        <p:nvSpPr>
          <p:cNvPr id="4" name="Slide Number Placeholder 3"/>
          <p:cNvSpPr>
            <a:spLocks noGrp="1"/>
          </p:cNvSpPr>
          <p:nvPr>
            <p:ph type="sldNum" sz="quarter" idx="5"/>
          </p:nvPr>
        </p:nvSpPr>
        <p:spPr/>
        <p:txBody>
          <a:bodyPr/>
          <a:lstStyle/>
          <a:p>
            <a:fld id="{82FB5D43-6794-0847-9F6F-8A7B2FD27330}" type="slidenum">
              <a:rPr lang="en-US" smtClean="0"/>
              <a:t>19</a:t>
            </a:fld>
            <a:endParaRPr lang="en-US"/>
          </a:p>
        </p:txBody>
      </p:sp>
    </p:spTree>
    <p:extLst>
      <p:ext uri="{BB962C8B-B14F-4D97-AF65-F5344CB8AC3E}">
        <p14:creationId xmlns:p14="http://schemas.microsoft.com/office/powerpoint/2010/main" val="3091220031"/>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US" dirty="0"/>
              <a:t>In my third study, I wanted to investigate </a:t>
            </a:r>
            <a:r>
              <a:rPr lang="en-US" dirty="0" err="1"/>
              <a:t>whetherTHE</a:t>
            </a:r>
            <a:r>
              <a:rPr lang="en-US" dirty="0"/>
              <a:t> WAY WE PREDICT IN ONE COGNITIVE DOMAIN  (E.G., VISUOSPATIAL) IS ASSOCIATED WITH THE WAY WE PREDICT IN ANOTHER COGNITIVE DOMAIN (E.G., LINGUISTIC). THIS IS IMPORTANT for theories of cognition BECAUSE DOMAIN-SPECIFIC THEORIES CLAIM THAT COGNITIVE DOMAINS ARE INDEPENDENT FROM EACH OTHER, WHEREAS DOMAIN-GENERAL THEORIES ARGUE THAT ALL DOMAINS ARE RELATED TO EACH OTHER.</a:t>
            </a:r>
          </a:p>
          <a:p>
            <a:pPr marL="171450" indent="-171450">
              <a:buFontTx/>
              <a:buChar char="-"/>
            </a:pPr>
            <a:endParaRPr lang="en-US" dirty="0"/>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20</a:t>
            </a:fld>
            <a:endParaRPr lang="en-US"/>
          </a:p>
        </p:txBody>
      </p:sp>
    </p:spTree>
    <p:extLst>
      <p:ext uri="{BB962C8B-B14F-4D97-AF65-F5344CB8AC3E}">
        <p14:creationId xmlns:p14="http://schemas.microsoft.com/office/powerpoint/2010/main" val="2039739088"/>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lot of prediction research in language has examined prediction in language, however, recent neurocognitive research, for instance, indicates that predictive mechanisms may be shared across cognition. I therefore wanted to explore how language prediction relates to prediction in other non-language skills.</a:t>
            </a:r>
          </a:p>
          <a:p>
            <a:endParaRPr lang="en-US" dirty="0"/>
          </a:p>
          <a:p>
            <a:r>
              <a:rPr lang="en-US" dirty="0"/>
              <a:t>Domain-specific no transfer because skills too specific</a:t>
            </a:r>
          </a:p>
          <a:p>
            <a:r>
              <a:rPr lang="en-US" dirty="0"/>
              <a:t>Domain general transfer </a:t>
            </a:r>
            <a:r>
              <a:rPr lang="en-US" sz="1200" kern="1200" dirty="0">
                <a:solidFill>
                  <a:schemeClr val="tx1"/>
                </a:solidFill>
                <a:effectLst/>
                <a:latin typeface="+mn-lt"/>
                <a:ea typeface="+mn-ea"/>
                <a:cs typeface="+mn-cs"/>
              </a:rPr>
              <a:t>across domains is possible if the domains share common features (Thorndike &amp; Woodworth, 1901) and cognitive elements (Anderson, 1990).</a:t>
            </a:r>
          </a:p>
          <a:p>
            <a:endParaRPr lang="en-US" sz="1200" kern="1200" dirty="0">
              <a:solidFill>
                <a:schemeClr val="tx1"/>
              </a:solidFill>
              <a:effectLst/>
              <a:latin typeface="+mn-lt"/>
              <a:ea typeface="+mn-ea"/>
              <a:cs typeface="+mn-cs"/>
            </a:endParaRPr>
          </a:p>
          <a:p>
            <a:r>
              <a:rPr lang="en-US" sz="1200" kern="1200" dirty="0">
                <a:solidFill>
                  <a:schemeClr val="tx1"/>
                </a:solidFill>
                <a:effectLst/>
                <a:latin typeface="+mn-lt"/>
                <a:ea typeface="+mn-ea"/>
                <a:cs typeface="+mn-cs"/>
              </a:rPr>
              <a:t>Most previous research on e.g., chess or playing videogames suggest no transfer </a:t>
            </a:r>
            <a:r>
              <a:rPr lang="en-US" sz="1200" kern="1200" dirty="0" err="1">
                <a:solidFill>
                  <a:schemeClr val="tx1"/>
                </a:solidFill>
                <a:effectLst/>
                <a:latin typeface="+mn-lt"/>
                <a:ea typeface="+mn-ea"/>
                <a:cs typeface="+mn-cs"/>
              </a:rPr>
              <a:t>bc</a:t>
            </a:r>
            <a:r>
              <a:rPr lang="en-US" sz="1200" kern="1200" dirty="0">
                <a:solidFill>
                  <a:schemeClr val="tx1"/>
                </a:solidFill>
                <a:effectLst/>
                <a:latin typeface="+mn-lt"/>
                <a:ea typeface="+mn-ea"/>
                <a:cs typeface="+mn-cs"/>
              </a:rPr>
              <a:t> skills too specific. However, prediction is a more general mechanism that is used in more than one cognitive domain/skill. </a:t>
            </a:r>
          </a:p>
          <a:p>
            <a:endParaRPr lang="en-US" sz="1200" kern="1200" dirty="0">
              <a:solidFill>
                <a:schemeClr val="tx1"/>
              </a:solidFill>
              <a:effectLst/>
              <a:latin typeface="+mn-lt"/>
              <a:ea typeface="+mn-ea"/>
              <a:cs typeface="+mn-cs"/>
            </a:endParaRPr>
          </a:p>
          <a:p>
            <a:r>
              <a:rPr lang="en-US" kern="0" dirty="0">
                <a:latin typeface="Seravek" panose="020B0503040000020004" pitchFamily="34" charset="0"/>
              </a:rPr>
              <a:t>Models of learning:</a:t>
            </a:r>
          </a:p>
          <a:p>
            <a:pPr lvl="1"/>
            <a:r>
              <a:rPr lang="en-US" sz="1800" kern="0" dirty="0">
                <a:latin typeface="Seravek" panose="020B0503040000020004" pitchFamily="34" charset="0"/>
              </a:rPr>
              <a:t>Domain-specific models of learning </a:t>
            </a:r>
            <a:r>
              <a:rPr lang="en-US" sz="1000" kern="0" dirty="0">
                <a:latin typeface="Seravek" panose="020B0503040000020004" pitchFamily="34" charset="0"/>
              </a:rPr>
              <a:t>(</a:t>
            </a:r>
            <a:r>
              <a:rPr lang="en-US" sz="1000" kern="0" dirty="0"/>
              <a:t>Ericsson &amp; </a:t>
            </a:r>
            <a:r>
              <a:rPr lang="en-US" sz="1000" kern="0" dirty="0" err="1"/>
              <a:t>Charness</a:t>
            </a:r>
            <a:r>
              <a:rPr lang="en-US" sz="1000" kern="0" dirty="0"/>
              <a:t>, 1994; </a:t>
            </a:r>
            <a:r>
              <a:rPr lang="en-US" sz="1000" kern="0" dirty="0" err="1"/>
              <a:t>Gobet</a:t>
            </a:r>
            <a:r>
              <a:rPr lang="en-US" sz="1000" kern="0" dirty="0"/>
              <a:t>, 2015) </a:t>
            </a:r>
          </a:p>
          <a:p>
            <a:pPr lvl="2"/>
            <a:endParaRPr lang="en-US" sz="400" kern="0" dirty="0">
              <a:latin typeface="Seravek" panose="020B0503040000020004" pitchFamily="34" charset="0"/>
            </a:endParaRPr>
          </a:p>
          <a:p>
            <a:pPr lvl="1"/>
            <a:r>
              <a:rPr lang="en-US" sz="1800" kern="0" dirty="0">
                <a:latin typeface="Seravek" panose="020B0503040000020004" pitchFamily="34" charset="0"/>
              </a:rPr>
              <a:t>Domain-general models of learning </a:t>
            </a:r>
            <a:r>
              <a:rPr lang="en-US" sz="1000" kern="0" dirty="0"/>
              <a:t>(Anderson, 1990; Thorndike &amp; Woodworth, 1901)</a:t>
            </a:r>
            <a:endParaRPr lang="en-US" sz="1000" kern="0" dirty="0">
              <a:latin typeface="Seravek" panose="020B0503040000020004" pitchFamily="34" charset="0"/>
            </a:endParaRPr>
          </a:p>
          <a:p>
            <a:endParaRPr lang="en-US" kern="0" dirty="0">
              <a:latin typeface="Seravek" panose="020B0503040000020004" pitchFamily="34" charset="0"/>
            </a:endParaRPr>
          </a:p>
          <a:p>
            <a:r>
              <a:rPr lang="en-US" kern="0" dirty="0">
                <a:solidFill>
                  <a:schemeClr val="tx1">
                    <a:lumMod val="50000"/>
                    <a:lumOff val="50000"/>
                  </a:schemeClr>
                </a:solidFill>
                <a:latin typeface="Seravek" panose="020B0503040000020004" pitchFamily="34" charset="0"/>
              </a:rPr>
              <a:t>We make predictions when:</a:t>
            </a:r>
          </a:p>
          <a:p>
            <a:pPr lvl="1"/>
            <a:r>
              <a:rPr lang="en-US" sz="1800" kern="0" dirty="0">
                <a:solidFill>
                  <a:schemeClr val="tx1">
                    <a:lumMod val="50000"/>
                    <a:lumOff val="50000"/>
                  </a:schemeClr>
                </a:solidFill>
                <a:latin typeface="Seravek" panose="020B0503040000020004" pitchFamily="34" charset="0"/>
              </a:rPr>
              <a:t>Playing sports </a:t>
            </a:r>
            <a:r>
              <a:rPr lang="en-US" sz="1000" kern="0" dirty="0">
                <a:solidFill>
                  <a:schemeClr val="tx1">
                    <a:lumMod val="50000"/>
                    <a:lumOff val="50000"/>
                  </a:schemeClr>
                </a:solidFill>
                <a:latin typeface="Seravek" panose="020B0503040000020004" pitchFamily="34" charset="0"/>
              </a:rPr>
              <a:t>(e.g., Bishop et al., 2013; </a:t>
            </a:r>
            <a:r>
              <a:rPr lang="en-US" sz="1000" kern="0" dirty="0" err="1">
                <a:solidFill>
                  <a:schemeClr val="tx1">
                    <a:lumMod val="50000"/>
                    <a:lumOff val="50000"/>
                  </a:schemeClr>
                </a:solidFill>
              </a:rPr>
              <a:t>Wimshurst</a:t>
            </a:r>
            <a:r>
              <a:rPr lang="en-US" sz="1000" kern="0" dirty="0">
                <a:solidFill>
                  <a:schemeClr val="tx1">
                    <a:lumMod val="50000"/>
                    <a:lumOff val="50000"/>
                  </a:schemeClr>
                </a:solidFill>
              </a:rPr>
              <a:t> et al., 2016</a:t>
            </a:r>
            <a:r>
              <a:rPr lang="en-US" sz="1000" kern="0" dirty="0">
                <a:solidFill>
                  <a:schemeClr val="tx1">
                    <a:lumMod val="50000"/>
                    <a:lumOff val="50000"/>
                  </a:schemeClr>
                </a:solidFill>
                <a:latin typeface="Seravek" panose="020B0503040000020004" pitchFamily="34" charset="0"/>
              </a:rPr>
              <a:t>)</a:t>
            </a:r>
          </a:p>
          <a:p>
            <a:pPr lvl="1"/>
            <a:r>
              <a:rPr lang="en-US" sz="1800" kern="0" dirty="0">
                <a:solidFill>
                  <a:schemeClr val="tx1">
                    <a:lumMod val="50000"/>
                    <a:lumOff val="50000"/>
                  </a:schemeClr>
                </a:solidFill>
                <a:latin typeface="Seravek" panose="020B0503040000020004" pitchFamily="34" charset="0"/>
              </a:rPr>
              <a:t>Driving </a:t>
            </a:r>
            <a:r>
              <a:rPr lang="en-US" sz="1000" kern="0" dirty="0">
                <a:solidFill>
                  <a:schemeClr val="tx1">
                    <a:lumMod val="50000"/>
                    <a:lumOff val="50000"/>
                  </a:schemeClr>
                </a:solidFill>
                <a:latin typeface="Seravek" panose="020B0503040000020004" pitchFamily="34" charset="0"/>
              </a:rPr>
              <a:t>(e.g., Morando et al., 2016; Yamani et al., 2018)</a:t>
            </a:r>
          </a:p>
          <a:p>
            <a:pPr lvl="1"/>
            <a:r>
              <a:rPr lang="en-US" sz="1800" kern="0" dirty="0">
                <a:solidFill>
                  <a:schemeClr val="tx1">
                    <a:lumMod val="50000"/>
                    <a:lumOff val="50000"/>
                  </a:schemeClr>
                </a:solidFill>
                <a:latin typeface="Seravek" panose="020B0503040000020004" pitchFamily="34" charset="0"/>
              </a:rPr>
              <a:t>Listening to music </a:t>
            </a:r>
            <a:r>
              <a:rPr lang="en-US" sz="1000" kern="0" dirty="0">
                <a:solidFill>
                  <a:schemeClr val="tx1">
                    <a:lumMod val="50000"/>
                    <a:lumOff val="50000"/>
                  </a:schemeClr>
                </a:solidFill>
                <a:latin typeface="Seravek" panose="020B0503040000020004" pitchFamily="34" charset="0"/>
              </a:rPr>
              <a:t>(e.g., Huron, 2016)</a:t>
            </a:r>
            <a:endParaRPr lang="en-US" sz="1800" kern="0" dirty="0"/>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21</a:t>
            </a:fld>
            <a:endParaRPr lang="en-US"/>
          </a:p>
        </p:txBody>
      </p:sp>
    </p:spTree>
    <p:extLst>
      <p:ext uri="{BB962C8B-B14F-4D97-AF65-F5344CB8AC3E}">
        <p14:creationId xmlns:p14="http://schemas.microsoft.com/office/powerpoint/2010/main" val="260895675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LAURA,WHAT HAPPEN W THIS COMMENT I MADE BELOW? CAN YOU INCORPORATE IT? </a:t>
            </a:r>
            <a:r>
              <a:rPr lang="en-US" dirty="0" err="1"/>
              <a:t>Creía</a:t>
            </a:r>
            <a:r>
              <a:rPr lang="en-US" dirty="0"/>
              <a:t> que </a:t>
            </a:r>
            <a:r>
              <a:rPr lang="en-US" dirty="0" err="1"/>
              <a:t>te</a:t>
            </a:r>
            <a:r>
              <a:rPr lang="en-US" dirty="0"/>
              <a:t> </a:t>
            </a:r>
            <a:r>
              <a:rPr lang="en-US" dirty="0" err="1"/>
              <a:t>referías</a:t>
            </a:r>
            <a:r>
              <a:rPr lang="en-US" dirty="0"/>
              <a:t> a los dos </a:t>
            </a:r>
            <a:r>
              <a:rPr lang="en-US" dirty="0" err="1"/>
              <a:t>primeros</a:t>
            </a:r>
            <a:r>
              <a:rPr lang="en-US" dirty="0"/>
              <a:t> bullet points, que los </a:t>
            </a:r>
            <a:r>
              <a:rPr lang="en-US" dirty="0" err="1"/>
              <a:t>había</a:t>
            </a:r>
            <a:r>
              <a:rPr lang="en-US" dirty="0"/>
              <a:t> </a:t>
            </a:r>
            <a:r>
              <a:rPr lang="en-US" dirty="0" err="1"/>
              <a:t>quitado</a:t>
            </a:r>
            <a:r>
              <a:rPr lang="en-US" dirty="0"/>
              <a:t> para </a:t>
            </a:r>
            <a:r>
              <a:rPr lang="en-US" dirty="0" err="1"/>
              <a:t>ahorrar</a:t>
            </a:r>
            <a:r>
              <a:rPr lang="en-US" dirty="0"/>
              <a:t> </a:t>
            </a:r>
            <a:r>
              <a:rPr lang="en-US" dirty="0" err="1"/>
              <a:t>tiempo</a:t>
            </a:r>
            <a:r>
              <a:rPr lang="en-US" dirty="0"/>
              <a:t>. Si no son </a:t>
            </a:r>
            <a:r>
              <a:rPr lang="en-US" dirty="0" err="1"/>
              <a:t>esos</a:t>
            </a:r>
            <a:r>
              <a:rPr lang="en-US" dirty="0"/>
              <a:t>, no </a:t>
            </a:r>
            <a:r>
              <a:rPr lang="en-US" dirty="0" err="1"/>
              <a:t>sé</a:t>
            </a:r>
            <a:r>
              <a:rPr lang="en-US" dirty="0"/>
              <a:t> a </a:t>
            </a:r>
            <a:r>
              <a:rPr lang="en-US" dirty="0" err="1"/>
              <a:t>qué</a:t>
            </a:r>
            <a:r>
              <a:rPr lang="en-US" dirty="0"/>
              <a:t> </a:t>
            </a:r>
            <a:r>
              <a:rPr lang="en-US" dirty="0" err="1"/>
              <a:t>estudios</a:t>
            </a:r>
            <a:r>
              <a:rPr lang="en-US" dirty="0"/>
              <a:t> </a:t>
            </a:r>
            <a:r>
              <a:rPr lang="en-US" dirty="0" err="1"/>
              <a:t>te</a:t>
            </a:r>
            <a:r>
              <a:rPr lang="en-US" dirty="0"/>
              <a:t> </a:t>
            </a:r>
            <a:r>
              <a:rPr lang="en-US" dirty="0" err="1"/>
              <a:t>refieres</a:t>
            </a:r>
            <a:r>
              <a:rPr lang="en-US" dirty="0"/>
              <a:t>.</a:t>
            </a:r>
          </a:p>
          <a:p>
            <a:pPr marL="0" marR="0" lvl="0" indent="0" algn="l" defTabSz="457200" rtl="0" eaLnBrk="1" fontAlgn="auto" latinLnBrk="0" hangingPunct="1">
              <a:lnSpc>
                <a:spcPct val="100000"/>
              </a:lnSpc>
              <a:spcBef>
                <a:spcPts val="0"/>
              </a:spcBef>
              <a:spcAft>
                <a:spcPts val="0"/>
              </a:spcAft>
              <a:buClrTx/>
              <a:buSzTx/>
              <a:buFontTx/>
              <a:buNone/>
              <a:tabLst/>
              <a:defRPr/>
            </a:pPr>
            <a:r>
              <a:rPr lang="en-US" dirty="0"/>
              <a:t>ADD STUDIES SHOWING ASSOCIATION BW SEVERAL COGNITIVE DOMAINS IN PROCESSING. THEN SAY NO STUDY HAS INVESTIGATED THIS ASSOCIATION IN PREDICTION. THEN WHY THIS IS IMPORTANT.</a:t>
            </a:r>
          </a:p>
        </p:txBody>
      </p:sp>
      <p:sp>
        <p:nvSpPr>
          <p:cNvPr id="4" name="Slide Number Placeholder 3"/>
          <p:cNvSpPr>
            <a:spLocks noGrp="1"/>
          </p:cNvSpPr>
          <p:nvPr>
            <p:ph type="sldNum" sz="quarter" idx="5"/>
          </p:nvPr>
        </p:nvSpPr>
        <p:spPr/>
        <p:txBody>
          <a:bodyPr/>
          <a:lstStyle/>
          <a:p>
            <a:fld id="{82FB5D43-6794-0847-9F6F-8A7B2FD27330}" type="slidenum">
              <a:rPr lang="en-US" smtClean="0"/>
              <a:t>22</a:t>
            </a:fld>
            <a:endParaRPr lang="en-US"/>
          </a:p>
        </p:txBody>
      </p:sp>
    </p:spTree>
    <p:extLst>
      <p:ext uri="{BB962C8B-B14F-4D97-AF65-F5344CB8AC3E}">
        <p14:creationId xmlns:p14="http://schemas.microsoft.com/office/powerpoint/2010/main" val="2171312948"/>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What may be common in these images? RESPONSE Predicting when beats happen to synchronize, predict trajectory…</a:t>
            </a:r>
          </a:p>
          <a:p>
            <a:pPr marL="171450" indent="-171450">
              <a:buFontTx/>
              <a:buChar char="-"/>
            </a:pPr>
            <a:r>
              <a:rPr lang="en-US" dirty="0"/>
              <a:t>Prediction is the </a:t>
            </a:r>
            <a:r>
              <a:rPr lang="en-US" dirty="0" err="1"/>
              <a:t>preactivation</a:t>
            </a:r>
            <a:r>
              <a:rPr lang="en-US" dirty="0"/>
              <a:t> of incoming elements based on information we already have through the use of probabilistic associations.</a:t>
            </a:r>
          </a:p>
          <a:p>
            <a:pPr marL="171450" indent="-171450">
              <a:buFontTx/>
              <a:buChar char="-"/>
            </a:pPr>
            <a:r>
              <a:rPr lang="en-US" dirty="0"/>
              <a:t>SOMETIMES WE MAKE CORRECT PREDICTIONS, LIKE THIS PERSON CATCHING A BALL…</a:t>
            </a:r>
          </a:p>
        </p:txBody>
      </p:sp>
      <p:sp>
        <p:nvSpPr>
          <p:cNvPr id="4" name="Slide Number Placeholder 3"/>
          <p:cNvSpPr>
            <a:spLocks noGrp="1"/>
          </p:cNvSpPr>
          <p:nvPr>
            <p:ph type="sldNum" sz="quarter" idx="5"/>
          </p:nvPr>
        </p:nvSpPr>
        <p:spPr/>
        <p:txBody>
          <a:bodyPr/>
          <a:lstStyle/>
          <a:p>
            <a:fld id="{DE580433-B24C-D44A-BAA0-14F4303C828A}" type="slidenum">
              <a:rPr lang="en-US" smtClean="0"/>
              <a:t>2</a:t>
            </a:fld>
            <a:endParaRPr lang="en-US"/>
          </a:p>
        </p:txBody>
      </p:sp>
    </p:spTree>
    <p:extLst>
      <p:ext uri="{BB962C8B-B14F-4D97-AF65-F5344CB8AC3E}">
        <p14:creationId xmlns:p14="http://schemas.microsoft.com/office/powerpoint/2010/main" val="398550196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 group of 30 monolingual speakers of Spanish completed the same eye-tracking task as before to measure their ability in language prediction and a time/movement anticipation task to measure their ability to make trajectory predictions based on speed and distance information</a:t>
            </a:r>
          </a:p>
        </p:txBody>
      </p:sp>
      <p:sp>
        <p:nvSpPr>
          <p:cNvPr id="4" name="Slide Number Placeholder 3"/>
          <p:cNvSpPr>
            <a:spLocks noGrp="1"/>
          </p:cNvSpPr>
          <p:nvPr>
            <p:ph type="sldNum" sz="quarter" idx="5"/>
          </p:nvPr>
        </p:nvSpPr>
        <p:spPr/>
        <p:txBody>
          <a:bodyPr/>
          <a:lstStyle/>
          <a:p>
            <a:fld id="{82FB5D43-6794-0847-9F6F-8A7B2FD27330}" type="slidenum">
              <a:rPr lang="en-US" smtClean="0"/>
              <a:t>23</a:t>
            </a:fld>
            <a:endParaRPr lang="en-US"/>
          </a:p>
        </p:txBody>
      </p:sp>
    </p:spTree>
    <p:extLst>
      <p:ext uri="{BB962C8B-B14F-4D97-AF65-F5344CB8AC3E}">
        <p14:creationId xmlns:p14="http://schemas.microsoft.com/office/powerpoint/2010/main" val="4043449212"/>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24</a:t>
            </a:fld>
            <a:endParaRPr lang="en-US"/>
          </a:p>
        </p:txBody>
      </p:sp>
    </p:spTree>
    <p:extLst>
      <p:ext uri="{BB962C8B-B14F-4D97-AF65-F5344CB8AC3E}">
        <p14:creationId xmlns:p14="http://schemas.microsoft.com/office/powerpoint/2010/main" val="340114235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The data revealed that speakers were predicting in both domains, and that verbal and visuospatial prediction were associated, such that a shorter deviation time in visuospatial prediction was associated with faster spoken word prediction. </a:t>
            </a:r>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25</a:t>
            </a:fld>
            <a:endParaRPr lang="en-US"/>
          </a:p>
        </p:txBody>
      </p:sp>
    </p:spTree>
    <p:extLst>
      <p:ext uri="{BB962C8B-B14F-4D97-AF65-F5344CB8AC3E}">
        <p14:creationId xmlns:p14="http://schemas.microsoft.com/office/powerpoint/2010/main" val="1136467131"/>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kern="1200" dirty="0">
                <a:solidFill>
                  <a:schemeClr val="tx1"/>
                </a:solidFill>
                <a:effectLst/>
                <a:latin typeface="+mn-lt"/>
                <a:ea typeface="+mn-ea"/>
                <a:cs typeface="+mn-cs"/>
              </a:rPr>
              <a:t>domain-general models for prediction, However, the finding does not completely support domain-general accounts arguing that the information shared needs to be both perceptual and conceptual (</a:t>
            </a:r>
            <a:r>
              <a:rPr lang="en-US" sz="1200" kern="1200" dirty="0" err="1">
                <a:solidFill>
                  <a:schemeClr val="tx1"/>
                </a:solidFill>
                <a:effectLst/>
                <a:latin typeface="+mn-lt"/>
                <a:ea typeface="+mn-ea"/>
                <a:cs typeface="+mn-cs"/>
              </a:rPr>
              <a:t>Singley</a:t>
            </a:r>
            <a:r>
              <a:rPr lang="en-US" sz="1200" kern="1200" dirty="0">
                <a:solidFill>
                  <a:schemeClr val="tx1"/>
                </a:solidFill>
                <a:effectLst/>
                <a:latin typeface="+mn-lt"/>
                <a:ea typeface="+mn-ea"/>
                <a:cs typeface="+mn-cs"/>
              </a:rPr>
              <a:t> &amp; Anderson, 1989).</a:t>
            </a:r>
            <a:r>
              <a:rPr lang="en-US" dirty="0">
                <a:effectLst/>
              </a:rPr>
              <a:t> </a:t>
            </a:r>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26</a:t>
            </a:fld>
            <a:endParaRPr lang="en-US"/>
          </a:p>
        </p:txBody>
      </p:sp>
    </p:spTree>
    <p:extLst>
      <p:ext uri="{BB962C8B-B14F-4D97-AF65-F5344CB8AC3E}">
        <p14:creationId xmlns:p14="http://schemas.microsoft.com/office/powerpoint/2010/main" val="62699047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28</a:t>
            </a:fld>
            <a:endParaRPr lang="en-US"/>
          </a:p>
        </p:txBody>
      </p:sp>
    </p:spTree>
    <p:extLst>
      <p:ext uri="{BB962C8B-B14F-4D97-AF65-F5344CB8AC3E}">
        <p14:creationId xmlns:p14="http://schemas.microsoft.com/office/powerpoint/2010/main" val="471118273"/>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29</a:t>
            </a:fld>
            <a:endParaRPr lang="en-US"/>
          </a:p>
        </p:txBody>
      </p:sp>
    </p:spTree>
    <p:extLst>
      <p:ext uri="{BB962C8B-B14F-4D97-AF65-F5344CB8AC3E}">
        <p14:creationId xmlns:p14="http://schemas.microsoft.com/office/powerpoint/2010/main" val="1028862212"/>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Acknowledgments</a:t>
            </a:r>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30</a:t>
            </a:fld>
            <a:endParaRPr lang="en-US"/>
          </a:p>
        </p:txBody>
      </p:sp>
    </p:spTree>
    <p:extLst>
      <p:ext uri="{BB962C8B-B14F-4D97-AF65-F5344CB8AC3E}">
        <p14:creationId xmlns:p14="http://schemas.microsoft.com/office/powerpoint/2010/main" val="4236015570"/>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indent="-171450">
              <a:buFontTx/>
              <a:buChar char="-"/>
            </a:pPr>
            <a:r>
              <a:rPr lang="en-US" dirty="0"/>
              <a:t>AND OTHER TIMES WE DON’T. For instance in an L2 cues differ…</a:t>
            </a:r>
          </a:p>
          <a:p>
            <a:pPr marL="171450" indent="-171450">
              <a:buFontTx/>
              <a:buChar char="-"/>
            </a:pPr>
            <a:endParaRPr lang="en-US" dirty="0"/>
          </a:p>
          <a:p>
            <a:pPr marL="171450" indent="-171450">
              <a:buFontTx/>
              <a:buChar char="-"/>
            </a:pPr>
            <a:r>
              <a:rPr lang="en-US" dirty="0"/>
              <a:t>WE MAKE PREDICTIONS IN A VARIETY OF DOMAINS: E.G., VISUOSPATIAL, LIKE WHEN WE CATCH A BALL, AUDITORY, LIKE WHEN GUESSING THE NEXT NOTE IN A MELODY, LINGUISTIC, LIKE WHEN PREDICTING A WORD’S ENDING. </a:t>
            </a:r>
          </a:p>
          <a:p>
            <a:pPr marL="171450" indent="-171450">
              <a:buFontTx/>
              <a:buChar char="-"/>
            </a:pPr>
            <a:endParaRPr lang="en-US" dirty="0"/>
          </a:p>
        </p:txBody>
      </p:sp>
      <p:sp>
        <p:nvSpPr>
          <p:cNvPr id="4" name="Slide Number Placeholder 3"/>
          <p:cNvSpPr>
            <a:spLocks noGrp="1"/>
          </p:cNvSpPr>
          <p:nvPr>
            <p:ph type="sldNum" sz="quarter" idx="5"/>
          </p:nvPr>
        </p:nvSpPr>
        <p:spPr/>
        <p:txBody>
          <a:bodyPr/>
          <a:lstStyle/>
          <a:p>
            <a:fld id="{DE580433-B24C-D44A-BAA0-14F4303C828A}" type="slidenum">
              <a:rPr lang="en-US" smtClean="0"/>
              <a:t>3</a:t>
            </a:fld>
            <a:endParaRPr lang="en-US"/>
          </a:p>
        </p:txBody>
      </p:sp>
    </p:spTree>
    <p:extLst>
      <p:ext uri="{BB962C8B-B14F-4D97-AF65-F5344CB8AC3E}">
        <p14:creationId xmlns:p14="http://schemas.microsoft.com/office/powerpoint/2010/main" val="451062721"/>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171450" marR="0" lvl="0" indent="-171450" algn="l" defTabSz="457200" rtl="0" eaLnBrk="1" fontAlgn="auto" latinLnBrk="0" hangingPunct="1">
              <a:lnSpc>
                <a:spcPct val="100000"/>
              </a:lnSpc>
              <a:spcBef>
                <a:spcPts val="0"/>
              </a:spcBef>
              <a:spcAft>
                <a:spcPts val="0"/>
              </a:spcAft>
              <a:buClrTx/>
              <a:buSzTx/>
              <a:buFontTx/>
              <a:buChar char="-"/>
              <a:tabLst/>
              <a:defRPr/>
            </a:pPr>
            <a:r>
              <a:rPr lang="en-US" dirty="0"/>
              <a:t>ONE OF MY QUESTIONS IS WHETHER THE WAY WE PREDICT IN ONE COGNITIVE DOMAIN  (E.G., VISUOSPATIAL) IS ASSOCIATED WITH THE WAY WE PREDICT IN ANOTHER COGNITIVE DOMAIN (E.G., LINGUISTIC). THIS IS IMPORTANT BECAUSE DOMAIN-SPECIFIC THEORIES CLAIM THAT COGNITIVE DOMAINS ARE INDEPENDENT FROM EACH OTHER, WHEREAS DOMAIN-GENERAL THEORIES ARGUE THAT ALL DOMAINS ARE RELATED TO EACH OTHER.</a:t>
            </a:r>
          </a:p>
          <a:p>
            <a:pPr marL="171450" indent="-171450">
              <a:buFontTx/>
              <a:buChar char="-"/>
            </a:pPr>
            <a:endParaRPr lang="en-US" dirty="0"/>
          </a:p>
          <a:p>
            <a:pPr marL="171450" indent="-171450">
              <a:buFontTx/>
              <a:buChar char="-"/>
            </a:pPr>
            <a:r>
              <a:rPr lang="en-US" dirty="0"/>
              <a:t>MY OTHER QUESTION IS WHAT LANGUAGE FACTORS AFFECT PREDICTION WHEN WE NEED TO PREDICT IN A NON-NATIVE LANGUAGE. LET’S FOCUS ON LINGUISTIC PREDICTION FIRST.</a:t>
            </a:r>
          </a:p>
          <a:p>
            <a:pPr marL="171450" indent="-171450">
              <a:buFontTx/>
              <a:buChar char="-"/>
            </a:pPr>
            <a:endParaRPr lang="en-US" dirty="0"/>
          </a:p>
          <a:p>
            <a:pPr marL="171450" indent="-171450">
              <a:buFontTx/>
              <a:buChar char="-"/>
            </a:pPr>
            <a:r>
              <a:rPr lang="en-US" i="1" dirty="0"/>
              <a:t>Laura, </a:t>
            </a:r>
            <a:r>
              <a:rPr lang="en-US" i="1" dirty="0" err="1"/>
              <a:t>deja</a:t>
            </a:r>
            <a:r>
              <a:rPr lang="en-US" i="1" dirty="0"/>
              <a:t> </a:t>
            </a:r>
            <a:r>
              <a:rPr lang="en-US" i="1" dirty="0" err="1"/>
              <a:t>este</a:t>
            </a:r>
            <a:r>
              <a:rPr lang="en-US" i="1" dirty="0"/>
              <a:t> </a:t>
            </a:r>
            <a:r>
              <a:rPr lang="en-US" i="1" dirty="0" err="1"/>
              <a:t>orden</a:t>
            </a:r>
            <a:r>
              <a:rPr lang="en-US" i="1" dirty="0"/>
              <a:t> </a:t>
            </a:r>
            <a:r>
              <a:rPr lang="en-US" i="1" dirty="0" err="1"/>
              <a:t>pq</a:t>
            </a:r>
            <a:r>
              <a:rPr lang="en-US" i="1" dirty="0"/>
              <a:t> el primer bullet es la </a:t>
            </a:r>
            <a:r>
              <a:rPr lang="en-US" i="1" dirty="0" err="1"/>
              <a:t>transición</a:t>
            </a:r>
            <a:r>
              <a:rPr lang="en-US" i="1" dirty="0"/>
              <a:t> con slide 3. El principio de </a:t>
            </a:r>
            <a:r>
              <a:rPr lang="en-US" i="1" dirty="0" err="1"/>
              <a:t>tu</a:t>
            </a:r>
            <a:r>
              <a:rPr lang="en-US" i="1" dirty="0"/>
              <a:t> </a:t>
            </a:r>
            <a:r>
              <a:rPr lang="en-US" i="1" dirty="0" err="1"/>
              <a:t>presentación</a:t>
            </a:r>
            <a:r>
              <a:rPr lang="en-US" i="1" dirty="0"/>
              <a:t> se </a:t>
            </a:r>
            <a:r>
              <a:rPr lang="en-US" i="1" dirty="0" err="1"/>
              <a:t>siente</a:t>
            </a:r>
            <a:r>
              <a:rPr lang="en-US" i="1" dirty="0"/>
              <a:t> </a:t>
            </a:r>
            <a:r>
              <a:rPr lang="en-US" i="1" dirty="0" err="1"/>
              <a:t>como</a:t>
            </a:r>
            <a:r>
              <a:rPr lang="en-US" i="1" dirty="0"/>
              <a:t> una </a:t>
            </a:r>
            <a:r>
              <a:rPr lang="en-US" i="1" dirty="0" err="1"/>
              <a:t>copia</a:t>
            </a:r>
            <a:r>
              <a:rPr lang="en-US" i="1" dirty="0"/>
              <a:t> de la </a:t>
            </a:r>
            <a:r>
              <a:rPr lang="en-US" i="1" dirty="0" err="1"/>
              <a:t>presentación</a:t>
            </a:r>
            <a:r>
              <a:rPr lang="en-US" i="1" dirty="0"/>
              <a:t> de Cristina. </a:t>
            </a:r>
            <a:r>
              <a:rPr lang="en-US" i="1" dirty="0" err="1"/>
              <a:t>Yo</a:t>
            </a:r>
            <a:r>
              <a:rPr lang="en-US" i="1" dirty="0"/>
              <a:t> </a:t>
            </a:r>
            <a:r>
              <a:rPr lang="en-US" i="1" dirty="0" err="1"/>
              <a:t>cambiaría</a:t>
            </a:r>
            <a:r>
              <a:rPr lang="en-US" i="1" dirty="0"/>
              <a:t> slides 2 y 3 a un slide de </a:t>
            </a:r>
            <a:r>
              <a:rPr lang="en-US" i="1" dirty="0" err="1"/>
              <a:t>alguien</a:t>
            </a:r>
            <a:r>
              <a:rPr lang="en-US" i="1" dirty="0"/>
              <a:t> q </a:t>
            </a:r>
            <a:r>
              <a:rPr lang="en-US" i="1" dirty="0" err="1"/>
              <a:t>predice</a:t>
            </a:r>
            <a:r>
              <a:rPr lang="en-US" i="1" dirty="0"/>
              <a:t> </a:t>
            </a:r>
            <a:r>
              <a:rPr lang="en-US" i="1" dirty="0" err="1"/>
              <a:t>en</a:t>
            </a:r>
            <a:r>
              <a:rPr lang="en-US" i="1" dirty="0"/>
              <a:t> </a:t>
            </a:r>
            <a:r>
              <a:rPr lang="en-US" i="1" dirty="0" err="1"/>
              <a:t>diferentes</a:t>
            </a:r>
            <a:r>
              <a:rPr lang="en-US" i="1" dirty="0"/>
              <a:t> domains: driving a car (e.g., passing a traffic light that just turned red), catching a ball, etc. </a:t>
            </a:r>
            <a:r>
              <a:rPr lang="en-US" i="1" dirty="0" err="1"/>
              <a:t>pq</a:t>
            </a:r>
            <a:r>
              <a:rPr lang="en-US" i="1" dirty="0"/>
              <a:t> </a:t>
            </a:r>
            <a:r>
              <a:rPr lang="en-US" i="1" dirty="0" err="1"/>
              <a:t>esto</a:t>
            </a:r>
            <a:r>
              <a:rPr lang="en-US" i="1" dirty="0"/>
              <a:t> es lo DIFERENTE de </a:t>
            </a:r>
            <a:r>
              <a:rPr lang="en-US" i="1" dirty="0" err="1"/>
              <a:t>tu</a:t>
            </a:r>
            <a:r>
              <a:rPr lang="en-US" i="1" dirty="0"/>
              <a:t> </a:t>
            </a:r>
            <a:r>
              <a:rPr lang="en-US" i="1" dirty="0" err="1"/>
              <a:t>tesis</a:t>
            </a:r>
            <a:r>
              <a:rPr lang="en-US" i="1" dirty="0"/>
              <a:t>. Si no, la audiencia </a:t>
            </a:r>
            <a:r>
              <a:rPr lang="en-US" i="1" dirty="0" err="1"/>
              <a:t>siente</a:t>
            </a:r>
            <a:r>
              <a:rPr lang="en-US" i="1" dirty="0"/>
              <a:t> q es un mero follow-up de la </a:t>
            </a:r>
            <a:r>
              <a:rPr lang="en-US" i="1" dirty="0" err="1"/>
              <a:t>tesis</a:t>
            </a:r>
            <a:r>
              <a:rPr lang="en-US" i="1" dirty="0"/>
              <a:t> de Cristina, un </a:t>
            </a:r>
            <a:r>
              <a:rPr lang="en-US" i="1" dirty="0" err="1"/>
              <a:t>comentario</a:t>
            </a:r>
            <a:r>
              <a:rPr lang="en-US" i="1" dirty="0"/>
              <a:t> q he </a:t>
            </a:r>
            <a:r>
              <a:rPr lang="en-US" i="1" dirty="0" err="1"/>
              <a:t>oído</a:t>
            </a:r>
            <a:r>
              <a:rPr lang="en-US" i="1" dirty="0"/>
              <a:t> de faculty de lit. Pero </a:t>
            </a:r>
            <a:r>
              <a:rPr lang="en-US" i="1" dirty="0" err="1"/>
              <a:t>esto</a:t>
            </a:r>
            <a:r>
              <a:rPr lang="en-US" i="1" dirty="0"/>
              <a:t> es </a:t>
            </a:r>
            <a:r>
              <a:rPr lang="en-US" i="1" dirty="0" err="1"/>
              <a:t>tu</a:t>
            </a:r>
            <a:r>
              <a:rPr lang="en-US" i="1" dirty="0"/>
              <a:t> decision. Si </a:t>
            </a:r>
            <a:r>
              <a:rPr lang="en-US" i="1" dirty="0" err="1"/>
              <a:t>quieres</a:t>
            </a:r>
            <a:r>
              <a:rPr lang="en-US" i="1" dirty="0"/>
              <a:t> </a:t>
            </a:r>
            <a:r>
              <a:rPr lang="en-US" i="1" dirty="0" err="1"/>
              <a:t>dejarlo</a:t>
            </a:r>
            <a:r>
              <a:rPr lang="en-US" i="1" dirty="0"/>
              <a:t> </a:t>
            </a:r>
            <a:r>
              <a:rPr lang="en-US" i="1" dirty="0" err="1"/>
              <a:t>más</a:t>
            </a:r>
            <a:r>
              <a:rPr lang="en-US" i="1" dirty="0"/>
              <a:t> </a:t>
            </a:r>
            <a:r>
              <a:rPr lang="en-US" i="1" dirty="0" err="1"/>
              <a:t>como</a:t>
            </a:r>
            <a:r>
              <a:rPr lang="en-US" i="1" dirty="0"/>
              <a:t> lo </a:t>
            </a:r>
            <a:r>
              <a:rPr lang="en-US" i="1" dirty="0" err="1"/>
              <a:t>hizo</a:t>
            </a:r>
            <a:r>
              <a:rPr lang="en-US" i="1" dirty="0"/>
              <a:t> </a:t>
            </a:r>
            <a:r>
              <a:rPr lang="en-US" i="1" dirty="0" err="1"/>
              <a:t>Cris</a:t>
            </a:r>
            <a:r>
              <a:rPr lang="en-US" i="1" dirty="0"/>
              <a:t>, ok w me, </a:t>
            </a:r>
            <a:r>
              <a:rPr lang="en-US" i="1" dirty="0" err="1"/>
              <a:t>aunque</a:t>
            </a:r>
            <a:r>
              <a:rPr lang="en-US" i="1" dirty="0"/>
              <a:t> </a:t>
            </a:r>
            <a:r>
              <a:rPr lang="en-US" i="1" dirty="0" err="1"/>
              <a:t>realmente</a:t>
            </a:r>
            <a:r>
              <a:rPr lang="en-US" i="1" dirty="0"/>
              <a:t> no </a:t>
            </a:r>
            <a:r>
              <a:rPr lang="en-US" i="1" dirty="0" err="1"/>
              <a:t>veo</a:t>
            </a:r>
            <a:r>
              <a:rPr lang="en-US" i="1" dirty="0"/>
              <a:t> la </a:t>
            </a:r>
            <a:r>
              <a:rPr lang="en-US" i="1" dirty="0" err="1"/>
              <a:t>relación</a:t>
            </a:r>
            <a:r>
              <a:rPr lang="en-US" i="1" dirty="0"/>
              <a:t> de los dos gifs con </a:t>
            </a:r>
            <a:r>
              <a:rPr lang="en-US" i="1" dirty="0" err="1"/>
              <a:t>tu</a:t>
            </a:r>
            <a:r>
              <a:rPr lang="en-US" i="1" dirty="0"/>
              <a:t> </a:t>
            </a:r>
            <a:r>
              <a:rPr lang="en-US" i="1" dirty="0" err="1"/>
              <a:t>tesis</a:t>
            </a:r>
            <a:r>
              <a:rPr lang="en-US" i="1" dirty="0"/>
              <a:t>.</a:t>
            </a:r>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4</a:t>
            </a:fld>
            <a:endParaRPr lang="en-US"/>
          </a:p>
        </p:txBody>
      </p:sp>
    </p:spTree>
    <p:extLst>
      <p:ext uri="{BB962C8B-B14F-4D97-AF65-F5344CB8AC3E}">
        <p14:creationId xmlns:p14="http://schemas.microsoft.com/office/powerpoint/2010/main" val="1169416478"/>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One association we use to make predictions in language is that between a phonological cue and a morphological outcome. In Spanish, for instance, lexical stress 9(or the auditory emphasis of a syllable relative to others in a word) can cue tense suffixes in disyllabic verbs such as </a:t>
            </a:r>
            <a:r>
              <a:rPr lang="en-US" dirty="0" err="1"/>
              <a:t>cantar</a:t>
            </a:r>
            <a:r>
              <a:rPr lang="en-US" dirty="0"/>
              <a:t>.</a:t>
            </a:r>
          </a:p>
          <a:p>
            <a:endParaRPr lang="en-US" dirty="0"/>
          </a:p>
          <a:p>
            <a:r>
              <a:rPr lang="en-US" dirty="0"/>
              <a:t>If we have the stress on the second to last syllable…</a:t>
            </a:r>
          </a:p>
        </p:txBody>
      </p:sp>
      <p:sp>
        <p:nvSpPr>
          <p:cNvPr id="4" name="Slide Number Placeholder 3"/>
          <p:cNvSpPr>
            <a:spLocks noGrp="1"/>
          </p:cNvSpPr>
          <p:nvPr>
            <p:ph type="sldNum" sz="quarter" idx="5"/>
          </p:nvPr>
        </p:nvSpPr>
        <p:spPr/>
        <p:txBody>
          <a:bodyPr/>
          <a:lstStyle/>
          <a:p>
            <a:fld id="{82FB5D43-6794-0847-9F6F-8A7B2FD27330}" type="slidenum">
              <a:rPr lang="en-US" smtClean="0"/>
              <a:t>5</a:t>
            </a:fld>
            <a:endParaRPr lang="en-US"/>
          </a:p>
        </p:txBody>
      </p:sp>
    </p:spTree>
    <p:extLst>
      <p:ext uri="{BB962C8B-B14F-4D97-AF65-F5344CB8AC3E}">
        <p14:creationId xmlns:p14="http://schemas.microsoft.com/office/powerpoint/2010/main" val="3805028841"/>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Given the differences between languages, I wanted to explore how language experience factors shape L2 learners whose L1 is either English or Mandarin Chinese’s ability to predict tense suffixes based on lexical stress in Spanish</a:t>
            </a:r>
          </a:p>
        </p:txBody>
      </p:sp>
      <p:sp>
        <p:nvSpPr>
          <p:cNvPr id="4" name="Slide Number Placeholder 3"/>
          <p:cNvSpPr>
            <a:spLocks noGrp="1"/>
          </p:cNvSpPr>
          <p:nvPr>
            <p:ph type="sldNum" sz="quarter" idx="5"/>
          </p:nvPr>
        </p:nvSpPr>
        <p:spPr/>
        <p:txBody>
          <a:bodyPr/>
          <a:lstStyle/>
          <a:p>
            <a:fld id="{82FB5D43-6794-0847-9F6F-8A7B2FD27330}" type="slidenum">
              <a:rPr lang="en-US" smtClean="0"/>
              <a:t>6</a:t>
            </a:fld>
            <a:endParaRPr lang="en-US"/>
          </a:p>
        </p:txBody>
      </p:sp>
    </p:spTree>
    <p:extLst>
      <p:ext uri="{BB962C8B-B14F-4D97-AF65-F5344CB8AC3E}">
        <p14:creationId xmlns:p14="http://schemas.microsoft.com/office/powerpoint/2010/main" val="1909131621"/>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7</a:t>
            </a:fld>
            <a:endParaRPr lang="en-US"/>
          </a:p>
        </p:txBody>
      </p:sp>
    </p:spTree>
    <p:extLst>
      <p:ext uri="{BB962C8B-B14F-4D97-AF65-F5344CB8AC3E}">
        <p14:creationId xmlns:p14="http://schemas.microsoft.com/office/powerpoint/2010/main" val="3518480247"/>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8</a:t>
            </a:fld>
            <a:endParaRPr lang="en-US"/>
          </a:p>
        </p:txBody>
      </p:sp>
    </p:spTree>
    <p:extLst>
      <p:ext uri="{BB962C8B-B14F-4D97-AF65-F5344CB8AC3E}">
        <p14:creationId xmlns:p14="http://schemas.microsoft.com/office/powerpoint/2010/main" val="2950011593"/>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dirty="0"/>
              <a:t>PONDRIA UN SLIDE X TEMA:</a:t>
            </a:r>
          </a:p>
          <a:p>
            <a:endParaRPr lang="en-US" dirty="0"/>
          </a:p>
        </p:txBody>
      </p:sp>
      <p:sp>
        <p:nvSpPr>
          <p:cNvPr id="4" name="Slide Number Placeholder 3"/>
          <p:cNvSpPr>
            <a:spLocks noGrp="1"/>
          </p:cNvSpPr>
          <p:nvPr>
            <p:ph type="sldNum" sz="quarter" idx="5"/>
          </p:nvPr>
        </p:nvSpPr>
        <p:spPr/>
        <p:txBody>
          <a:bodyPr/>
          <a:lstStyle/>
          <a:p>
            <a:fld id="{82FB5D43-6794-0847-9F6F-8A7B2FD27330}" type="slidenum">
              <a:rPr lang="en-US" smtClean="0"/>
              <a:t>9</a:t>
            </a:fld>
            <a:endParaRPr lang="en-US"/>
          </a:p>
        </p:txBody>
      </p:sp>
    </p:spTree>
    <p:extLst>
      <p:ext uri="{BB962C8B-B14F-4D97-AF65-F5344CB8AC3E}">
        <p14:creationId xmlns:p14="http://schemas.microsoft.com/office/powerpoint/2010/main" val="3978419412"/>
      </p:ext>
    </p:extLst>
  </p:cSld>
  <p:clrMapOvr>
    <a:masterClrMapping/>
  </p:clrMapOvr>
</p:notes>
</file>

<file path=ppt/slideLayouts/_rels/slideLayout1.xml.rels><?xml version="1.0" encoding="UTF-8" standalone="yes"?>
<Relationships xmlns="http://schemas.openxmlformats.org/package/2006/relationships"><Relationship Id="rId2" Type="http://schemas.openxmlformats.org/officeDocument/2006/relationships/image" Target="../media/image2.pn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spTree>
      <p:nvGrpSpPr>
        <p:cNvPr id="1" name=""/>
        <p:cNvGrpSpPr/>
        <p:nvPr/>
      </p:nvGrpSpPr>
      <p:grpSpPr>
        <a:xfrm>
          <a:off x="0" y="0"/>
          <a:ext cx="0" cy="0"/>
          <a:chOff x="0" y="0"/>
          <a:chExt cx="0" cy="0"/>
        </a:xfrm>
      </p:grpSpPr>
      <p:sp>
        <p:nvSpPr>
          <p:cNvPr id="4099" name="Rectangle 3"/>
          <p:cNvSpPr>
            <a:spLocks noGrp="1" noChangeArrowheads="1"/>
          </p:cNvSpPr>
          <p:nvPr>
            <p:ph type="subTitle" idx="1"/>
          </p:nvPr>
        </p:nvSpPr>
        <p:spPr>
          <a:xfrm>
            <a:off x="1371600" y="3115170"/>
            <a:ext cx="6400800" cy="1314450"/>
          </a:xfrm>
        </p:spPr>
        <p:txBody>
          <a:bodyPr/>
          <a:lstStyle>
            <a:lvl1pPr marL="0" indent="0" algn="ctr">
              <a:buFontTx/>
              <a:buNone/>
              <a:defRPr sz="3000">
                <a:solidFill>
                  <a:schemeClr val="tx1"/>
                </a:solidFill>
              </a:defRPr>
            </a:lvl1pPr>
          </a:lstStyle>
          <a:p>
            <a:r>
              <a:rPr lang="en-US"/>
              <a:t>Click to edit Master subtitle style</a:t>
            </a:r>
            <a:endParaRPr lang="en-US" dirty="0"/>
          </a:p>
        </p:txBody>
      </p:sp>
      <p:sp>
        <p:nvSpPr>
          <p:cNvPr id="4098" name="Rectangle 2"/>
          <p:cNvSpPr>
            <a:spLocks noGrp="1" noChangeArrowheads="1"/>
          </p:cNvSpPr>
          <p:nvPr>
            <p:ph type="ctrTitle"/>
          </p:nvPr>
        </p:nvSpPr>
        <p:spPr>
          <a:xfrm>
            <a:off x="685800" y="1798339"/>
            <a:ext cx="7772400" cy="1102519"/>
          </a:xfrm>
        </p:spPr>
        <p:txBody>
          <a:bodyPr/>
          <a:lstStyle>
            <a:lvl1pPr algn="ctr">
              <a:defRPr sz="4400">
                <a:solidFill>
                  <a:schemeClr val="tx1"/>
                </a:solidFill>
              </a:defRPr>
            </a:lvl1pPr>
          </a:lstStyle>
          <a:p>
            <a:r>
              <a:rPr lang="en-US"/>
              <a:t>Click to edit Master title style</a:t>
            </a:r>
            <a:endParaRPr lang="en-US" dirty="0"/>
          </a:p>
        </p:txBody>
      </p:sp>
      <p:pic>
        <p:nvPicPr>
          <p:cNvPr id="6" name="Picture 5">
            <a:extLst>
              <a:ext uri="{FF2B5EF4-FFF2-40B4-BE49-F238E27FC236}">
                <a16:creationId xmlns:a16="http://schemas.microsoft.com/office/drawing/2014/main" id="{DA591DE3-9272-5E45-BFE7-53B77075E4D6}"/>
              </a:ext>
            </a:extLst>
          </p:cNvPr>
          <p:cNvPicPr>
            <a:picLocks noChangeAspect="1"/>
          </p:cNvPicPr>
          <p:nvPr userDrawn="1"/>
        </p:nvPicPr>
        <p:blipFill>
          <a:blip r:embed="rId2">
            <a:extLst>
              <a:ext uri="{28A0092B-C50C-407E-A947-70E740481C1C}">
                <a14:useLocalDpi xmlns:a14="http://schemas.microsoft.com/office/drawing/2010/main" val="0"/>
              </a:ext>
            </a:extLst>
          </a:blip>
          <a:srcRect/>
          <a:stretch/>
        </p:blipFill>
        <p:spPr>
          <a:xfrm>
            <a:off x="419099" y="357684"/>
            <a:ext cx="3311524" cy="717641"/>
          </a:xfrm>
          <a:prstGeom prst="rect">
            <a:avLst/>
          </a:prstGeom>
        </p:spPr>
      </p:pic>
    </p:spTree>
    <p:extLst>
      <p:ext uri="{BB962C8B-B14F-4D97-AF65-F5344CB8AC3E}">
        <p14:creationId xmlns:p14="http://schemas.microsoft.com/office/powerpoint/2010/main" val="725857596"/>
      </p:ext>
    </p:extLst>
  </p:cSld>
  <p:clrMapOvr>
    <a:masterClrMapping/>
  </p:clrMapOvr>
  <p:extLst>
    <p:ext uri="{DCECCB84-F9BA-43D5-87BE-67443E8EF086}">
      <p15:sldGuideLst xmlns:p15="http://schemas.microsoft.com/office/powerpoint/2012/main">
        <p15:guide id="1" orient="horz" pos="228">
          <p15:clr>
            <a:srgbClr val="FBAE40"/>
          </p15:clr>
        </p15:guide>
        <p15:guide id="2" pos="1920">
          <p15:clr>
            <a:srgbClr val="FBAE40"/>
          </p15:clr>
        </p15:guide>
        <p15:guide id="3" pos="264">
          <p15:clr>
            <a:srgbClr val="FBAE40"/>
          </p15:clr>
        </p15:guide>
      </p15:sldGuideLst>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Vertical Text Placeholder 2"/>
          <p:cNvSpPr>
            <a:spLocks noGrp="1"/>
          </p:cNvSpPr>
          <p:nvPr>
            <p:ph type="body" orient="vert" idx="1"/>
          </p:nvPr>
        </p:nvSpPr>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23E23BF7-9F5A-9E42-B502-689AC6A1E537}" type="slidenum">
              <a:rPr lang="en-US"/>
              <a:pPr>
                <a:defRPr/>
              </a:pPr>
              <a:t>‹#›</a:t>
            </a:fld>
            <a:endParaRPr lang="en-US"/>
          </a:p>
        </p:txBody>
      </p:sp>
    </p:spTree>
    <p:extLst>
      <p:ext uri="{BB962C8B-B14F-4D97-AF65-F5344CB8AC3E}">
        <p14:creationId xmlns:p14="http://schemas.microsoft.com/office/powerpoint/2010/main" val="1962987884"/>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6629400" y="726878"/>
            <a:ext cx="2057400" cy="3816547"/>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457200" y="726878"/>
            <a:ext cx="6019800" cy="3816547"/>
          </a:xfrm>
        </p:spPr>
        <p:txBody>
          <a:bodyPr vert="eaVert"/>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A2FA2D79-D5B9-9E44-BC26-5C4012EF6E34}" type="slidenum">
              <a:rPr lang="en-US"/>
              <a:pPr>
                <a:defRPr/>
              </a:pPr>
              <a:t>‹#›</a:t>
            </a:fld>
            <a:endParaRPr lang="en-US"/>
          </a:p>
        </p:txBody>
      </p:sp>
    </p:spTree>
    <p:extLst>
      <p:ext uri="{BB962C8B-B14F-4D97-AF65-F5344CB8AC3E}">
        <p14:creationId xmlns:p14="http://schemas.microsoft.com/office/powerpoint/2010/main" val="2471527206"/>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Content Placeholder 2"/>
          <p:cNvSpPr>
            <a:spLocks noGrp="1"/>
          </p:cNvSpPr>
          <p:nvPr>
            <p:ph idx="1"/>
          </p:nvPr>
        </p:nvSpPr>
        <p:spPr/>
        <p:txBody>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4"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45488343-B159-074D-B355-B61FD1A20D53}" type="slidenum">
              <a:rPr lang="en-US"/>
              <a:pPr>
                <a:defRPr/>
              </a:pPr>
              <a:t>‹#›</a:t>
            </a:fld>
            <a:endParaRPr lang="en-US"/>
          </a:p>
        </p:txBody>
      </p:sp>
    </p:spTree>
    <p:extLst>
      <p:ext uri="{BB962C8B-B14F-4D97-AF65-F5344CB8AC3E}">
        <p14:creationId xmlns:p14="http://schemas.microsoft.com/office/powerpoint/2010/main" val="2686422080"/>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722313" y="3305176"/>
            <a:ext cx="7772400" cy="1021556"/>
          </a:xfrm>
        </p:spPr>
        <p:txBody>
          <a:bodyPr anchor="t"/>
          <a:lstStyle>
            <a:lvl1pPr algn="l">
              <a:defRPr sz="3000" b="1" cap="all"/>
            </a:lvl1pPr>
          </a:lstStyle>
          <a:p>
            <a:r>
              <a:rPr lang="en-US"/>
              <a:t>Click to edit Master title style</a:t>
            </a:r>
            <a:endParaRPr lang="en-US" dirty="0"/>
          </a:p>
        </p:txBody>
      </p:sp>
      <p:sp>
        <p:nvSpPr>
          <p:cNvPr id="3" name="Text Placeholder 2"/>
          <p:cNvSpPr>
            <a:spLocks noGrp="1"/>
          </p:cNvSpPr>
          <p:nvPr>
            <p:ph type="body" idx="1"/>
          </p:nvPr>
        </p:nvSpPr>
        <p:spPr>
          <a:xfrm>
            <a:off x="722313" y="2180035"/>
            <a:ext cx="7772400" cy="1125140"/>
          </a:xfrm>
        </p:spPr>
        <p:txBody>
          <a:bodyPr anchor="b"/>
          <a:lstStyle>
            <a:lvl1pPr marL="0" indent="0">
              <a:buNone/>
              <a:defRPr sz="2000"/>
            </a:lvl1pPr>
            <a:lvl2pPr marL="457200" indent="0">
              <a:buNone/>
              <a:defRPr sz="1800"/>
            </a:lvl2pPr>
            <a:lvl3pPr marL="914400" indent="0">
              <a:buNone/>
              <a:defRPr sz="1600"/>
            </a:lvl3pPr>
            <a:lvl4pPr marL="1371600" indent="0">
              <a:buNone/>
              <a:defRPr sz="1400"/>
            </a:lvl4pPr>
            <a:lvl5pPr marL="1828800" indent="0">
              <a:buNone/>
              <a:defRPr sz="1400"/>
            </a:lvl5pPr>
            <a:lvl6pPr marL="2286000" indent="0">
              <a:buNone/>
              <a:defRPr sz="1400"/>
            </a:lvl6pPr>
            <a:lvl7pPr marL="2743200" indent="0">
              <a:buNone/>
              <a:defRPr sz="1400"/>
            </a:lvl7pPr>
            <a:lvl8pPr marL="3200400" indent="0">
              <a:buNone/>
              <a:defRPr sz="1400"/>
            </a:lvl8pPr>
            <a:lvl9pPr marL="3657600" indent="0">
              <a:buNone/>
              <a:defRPr sz="1400"/>
            </a:lvl9pPr>
          </a:lstStyle>
          <a:p>
            <a:pPr lvl="0"/>
            <a:r>
              <a:rPr lang="en-US"/>
              <a:t>Click to edit Master text styles</a:t>
            </a:r>
          </a:p>
        </p:txBody>
      </p:sp>
      <p:sp>
        <p:nvSpPr>
          <p:cNvPr id="4"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C5424AE8-78F8-144E-A4FE-553D35E590AD}" type="slidenum">
              <a:rPr lang="en-US"/>
              <a:pPr>
                <a:defRPr/>
              </a:pPr>
              <a:t>‹#›</a:t>
            </a:fld>
            <a:endParaRPr lang="en-US"/>
          </a:p>
        </p:txBody>
      </p:sp>
    </p:spTree>
    <p:extLst>
      <p:ext uri="{BB962C8B-B14F-4D97-AF65-F5344CB8AC3E}">
        <p14:creationId xmlns:p14="http://schemas.microsoft.com/office/powerpoint/2010/main" val="3996783873"/>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457200" y="1376940"/>
            <a:ext cx="4038600" cy="3134719"/>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4648200" y="1376941"/>
            <a:ext cx="4038600" cy="3143074"/>
          </a:xfrm>
        </p:spPr>
        <p:txBody>
          <a:bodyPr/>
          <a:lstStyle>
            <a:lvl1pPr>
              <a:defRPr sz="2800"/>
            </a:lvl1pPr>
            <a:lvl2pPr>
              <a:defRPr sz="2400"/>
            </a:lvl2pPr>
            <a:lvl3pPr>
              <a:defRPr sz="2000"/>
            </a:lvl3pPr>
            <a:lvl4pPr>
              <a:defRPr sz="1800"/>
            </a:lvl4pPr>
            <a:lvl5pPr>
              <a:defRPr sz="1800"/>
            </a:lvl5pPr>
            <a:lvl6pPr>
              <a:defRPr sz="1800"/>
            </a:lvl6pPr>
            <a:lvl7pPr>
              <a:defRPr sz="1800"/>
            </a:lvl7pPr>
            <a:lvl8pPr>
              <a:defRPr sz="1800"/>
            </a:lvl8pPr>
            <a:lvl9pPr>
              <a:defRPr sz="18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p>
        </p:txBody>
      </p:sp>
      <p:sp>
        <p:nvSpPr>
          <p:cNvPr id="5"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10EDA8B8-D04C-214E-83CE-5B60915F9360}" type="slidenum">
              <a:rPr lang="en-US"/>
              <a:pPr>
                <a:defRPr/>
              </a:pPr>
              <a:t>‹#›</a:t>
            </a:fld>
            <a:endParaRPr lang="en-US"/>
          </a:p>
        </p:txBody>
      </p:sp>
    </p:spTree>
    <p:extLst>
      <p:ext uri="{BB962C8B-B14F-4D97-AF65-F5344CB8AC3E}">
        <p14:creationId xmlns:p14="http://schemas.microsoft.com/office/powerpoint/2010/main" val="371366921"/>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Comparison">
    <p:spTree>
      <p:nvGrpSpPr>
        <p:cNvPr id="1" name=""/>
        <p:cNvGrpSpPr/>
        <p:nvPr/>
      </p:nvGrpSpPr>
      <p:grpSpPr>
        <a:xfrm>
          <a:off x="0" y="0"/>
          <a:ext cx="0" cy="0"/>
          <a:chOff x="0" y="0"/>
          <a:chExt cx="0" cy="0"/>
        </a:xfrm>
      </p:grpSpPr>
      <p:sp>
        <p:nvSpPr>
          <p:cNvPr id="3" name="Text Placeholder 2"/>
          <p:cNvSpPr>
            <a:spLocks noGrp="1"/>
          </p:cNvSpPr>
          <p:nvPr>
            <p:ph type="body" idx="1"/>
          </p:nvPr>
        </p:nvSpPr>
        <p:spPr>
          <a:xfrm>
            <a:off x="457200" y="1376920"/>
            <a:ext cx="4040188" cy="47982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4" name="Content Placeholder 3"/>
          <p:cNvSpPr>
            <a:spLocks noGrp="1"/>
          </p:cNvSpPr>
          <p:nvPr>
            <p:ph sz="half" idx="2"/>
          </p:nvPr>
        </p:nvSpPr>
        <p:spPr>
          <a:xfrm>
            <a:off x="457200" y="1856741"/>
            <a:ext cx="4040188" cy="2755177"/>
          </a:xfrm>
        </p:spPr>
        <p:txBody>
          <a:bodyPr/>
          <a:lstStyle>
            <a:lvl1pPr>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4645026" y="1376920"/>
            <a:ext cx="4041775" cy="479822"/>
          </a:xfrm>
        </p:spPr>
        <p:txBody>
          <a:bodyPr anchor="b"/>
          <a:lstStyle>
            <a:lvl1pPr marL="0" indent="0">
              <a:buNone/>
              <a:defRPr sz="2000" b="1"/>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Click to edit Master text styles</a:t>
            </a:r>
          </a:p>
        </p:txBody>
      </p:sp>
      <p:sp>
        <p:nvSpPr>
          <p:cNvPr id="6" name="Content Placeholder 5"/>
          <p:cNvSpPr>
            <a:spLocks noGrp="1"/>
          </p:cNvSpPr>
          <p:nvPr>
            <p:ph sz="quarter" idx="4"/>
          </p:nvPr>
        </p:nvSpPr>
        <p:spPr>
          <a:xfrm>
            <a:off x="4645026" y="1856741"/>
            <a:ext cx="4041775" cy="2771887"/>
          </a:xfrm>
        </p:spPr>
        <p:txBody>
          <a:bodyPr/>
          <a:lstStyle>
            <a:lvl1pPr>
              <a:defRPr sz="2000"/>
            </a:lvl1pPr>
            <a:lvl2pPr>
              <a:defRPr sz="2000"/>
            </a:lvl2pPr>
            <a:lvl3pPr>
              <a:defRPr sz="1800"/>
            </a:lvl3pPr>
            <a:lvl4pPr>
              <a:defRPr sz="1600"/>
            </a:lvl4pPr>
            <a:lvl5pPr>
              <a:defRPr sz="1600"/>
            </a:lvl5pPr>
            <a:lvl6pPr>
              <a:defRPr sz="1600"/>
            </a:lvl6pPr>
            <a:lvl7pPr>
              <a:defRPr sz="1600"/>
            </a:lvl7pPr>
            <a:lvl8pPr>
              <a:defRPr sz="1600"/>
            </a:lvl8pPr>
            <a:lvl9pPr>
              <a:defRPr sz="16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Slide Number Placeholder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815261A5-F588-D34E-A84B-E514DA90C9A0}" type="slidenum">
              <a:rPr lang="en-US"/>
              <a:pPr>
                <a:defRPr/>
              </a:pPr>
              <a:t>‹#›</a:t>
            </a:fld>
            <a:endParaRPr lang="en-US"/>
          </a:p>
        </p:txBody>
      </p:sp>
      <p:sp>
        <p:nvSpPr>
          <p:cNvPr id="8" name="Title 1"/>
          <p:cNvSpPr>
            <a:spLocks noGrp="1"/>
          </p:cNvSpPr>
          <p:nvPr>
            <p:ph type="title"/>
          </p:nvPr>
        </p:nvSpPr>
        <p:spPr>
          <a:xfrm>
            <a:off x="457200" y="707850"/>
            <a:ext cx="8229600" cy="606029"/>
          </a:xfrm>
        </p:spPr>
        <p:txBody>
          <a:bodyPr/>
          <a:lstStyle/>
          <a:p>
            <a:r>
              <a:rPr lang="en-US"/>
              <a:t>Click to edit Master title style</a:t>
            </a:r>
            <a:endParaRPr lang="en-US" dirty="0"/>
          </a:p>
        </p:txBody>
      </p:sp>
    </p:spTree>
    <p:extLst>
      <p:ext uri="{BB962C8B-B14F-4D97-AF65-F5344CB8AC3E}">
        <p14:creationId xmlns:p14="http://schemas.microsoft.com/office/powerpoint/2010/main" val="1361049709"/>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p>
        </p:txBody>
      </p:sp>
      <p:sp>
        <p:nvSpPr>
          <p:cNvPr id="3"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47CC725B-9C86-6E43-AAF9-1A329DDB234C}" type="slidenum">
              <a:rPr lang="en-US"/>
              <a:pPr>
                <a:defRPr/>
              </a:pPr>
              <a:t>‹#›</a:t>
            </a:fld>
            <a:endParaRPr lang="en-US"/>
          </a:p>
        </p:txBody>
      </p:sp>
    </p:spTree>
    <p:extLst>
      <p:ext uri="{BB962C8B-B14F-4D97-AF65-F5344CB8AC3E}">
        <p14:creationId xmlns:p14="http://schemas.microsoft.com/office/powerpoint/2010/main" val="1188428557"/>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CB9A03EE-8AFD-D547-9E71-0BD0BE6F934E}" type="slidenum">
              <a:rPr lang="en-US"/>
              <a:pPr>
                <a:defRPr/>
              </a:pPr>
              <a:t>‹#›</a:t>
            </a:fld>
            <a:endParaRPr lang="en-US"/>
          </a:p>
        </p:txBody>
      </p:sp>
    </p:spTree>
    <p:extLst>
      <p:ext uri="{BB962C8B-B14F-4D97-AF65-F5344CB8AC3E}">
        <p14:creationId xmlns:p14="http://schemas.microsoft.com/office/powerpoint/2010/main" val="3355547701"/>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457201" y="681022"/>
            <a:ext cx="3008313" cy="871538"/>
          </a:xfrm>
        </p:spPr>
        <p:txBody>
          <a:bodyPr anchor="b"/>
          <a:lstStyle>
            <a:lvl1pPr algn="l">
              <a:defRPr sz="2000" b="1"/>
            </a:lvl1pPr>
          </a:lstStyle>
          <a:p>
            <a:r>
              <a:rPr lang="en-US"/>
              <a:t>Click to edit Master title style</a:t>
            </a:r>
            <a:endParaRPr lang="en-US" dirty="0"/>
          </a:p>
        </p:txBody>
      </p:sp>
      <p:sp>
        <p:nvSpPr>
          <p:cNvPr id="3" name="Content Placeholder 2"/>
          <p:cNvSpPr>
            <a:spLocks noGrp="1"/>
          </p:cNvSpPr>
          <p:nvPr>
            <p:ph idx="1"/>
          </p:nvPr>
        </p:nvSpPr>
        <p:spPr>
          <a:xfrm>
            <a:off x="3575050" y="681023"/>
            <a:ext cx="5111750" cy="3914185"/>
          </a:xfrm>
        </p:spPr>
        <p:txBody>
          <a:bodyPr/>
          <a:lstStyle>
            <a:lvl1pPr>
              <a:defRPr sz="3200"/>
            </a:lvl1pPr>
            <a:lvl2pPr>
              <a:defRPr sz="2800"/>
            </a:lvl2pPr>
            <a:lvl3pPr>
              <a:defRPr sz="2400"/>
            </a:lvl3pPr>
            <a:lvl4pPr>
              <a:defRPr sz="2000"/>
            </a:lvl4pPr>
            <a:lvl5pPr>
              <a:defRPr sz="2000"/>
            </a:lvl5pPr>
            <a:lvl6pPr>
              <a:defRPr sz="2000"/>
            </a:lvl6pPr>
            <a:lvl7pPr>
              <a:defRPr sz="2000"/>
            </a:lvl7pPr>
            <a:lvl8pPr>
              <a:defRPr sz="2000"/>
            </a:lvl8pPr>
            <a:lvl9pPr>
              <a:defRPr sz="2000"/>
            </a:lvl9p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457201" y="1552561"/>
            <a:ext cx="3008313" cy="3042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741F1C61-654F-EF4C-B7CF-635108DFC60F}" type="slidenum">
              <a:rPr lang="en-US"/>
              <a:pPr>
                <a:defRPr/>
              </a:pPr>
              <a:t>‹#›</a:t>
            </a:fld>
            <a:endParaRPr lang="en-US"/>
          </a:p>
        </p:txBody>
      </p:sp>
    </p:spTree>
    <p:extLst>
      <p:ext uri="{BB962C8B-B14F-4D97-AF65-F5344CB8AC3E}">
        <p14:creationId xmlns:p14="http://schemas.microsoft.com/office/powerpoint/2010/main" val="2873978940"/>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792288" y="3600450"/>
            <a:ext cx="5486400" cy="425054"/>
          </a:xfrm>
        </p:spPr>
        <p:txBody>
          <a:bodyPr anchor="b"/>
          <a:lstStyle>
            <a:lvl1pPr algn="l">
              <a:defRPr sz="2000" b="1"/>
            </a:lvl1pPr>
          </a:lstStyle>
          <a:p>
            <a:r>
              <a:rPr lang="en-US"/>
              <a:t>Click to edit Master title style</a:t>
            </a:r>
          </a:p>
        </p:txBody>
      </p:sp>
      <p:sp>
        <p:nvSpPr>
          <p:cNvPr id="3" name="Picture Placeholder 2"/>
          <p:cNvSpPr>
            <a:spLocks noGrp="1"/>
          </p:cNvSpPr>
          <p:nvPr>
            <p:ph type="pic" idx="1"/>
          </p:nvPr>
        </p:nvSpPr>
        <p:spPr>
          <a:xfrm>
            <a:off x="1792288" y="751943"/>
            <a:ext cx="5486400" cy="2793738"/>
          </a:xfrm>
        </p:spPr>
        <p:txBody>
          <a:bodyPr/>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pPr lvl="0"/>
            <a:r>
              <a:rPr lang="en-US" noProof="0"/>
              <a:t>Drag picture to placeholder or click icon to add</a:t>
            </a:r>
          </a:p>
        </p:txBody>
      </p:sp>
      <p:sp>
        <p:nvSpPr>
          <p:cNvPr id="4" name="Text Placeholder 3"/>
          <p:cNvSpPr>
            <a:spLocks noGrp="1"/>
          </p:cNvSpPr>
          <p:nvPr>
            <p:ph type="body" sz="half" idx="2"/>
          </p:nvPr>
        </p:nvSpPr>
        <p:spPr>
          <a:xfrm>
            <a:off x="1792288" y="4025503"/>
            <a:ext cx="5486400" cy="603647"/>
          </a:xfrm>
        </p:spPr>
        <p:txBody>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Click to edit Master text styles</a:t>
            </a:r>
          </a:p>
        </p:txBody>
      </p:sp>
      <p:sp>
        <p:nvSpPr>
          <p:cNvPr id="5" name="Rectangle 6"/>
          <p:cNvSpPr>
            <a:spLocks noGrp="1" noChangeArrowheads="1"/>
          </p:cNvSpPr>
          <p:nvPr>
            <p:ph type="sldNum" sz="quarter" idx="10"/>
          </p:nvPr>
        </p:nvSpPr>
        <p:spPr>
          <a:xfrm>
            <a:off x="6553200" y="4683919"/>
            <a:ext cx="2133600" cy="357188"/>
          </a:xfrm>
          <a:prstGeom prst="rect">
            <a:avLst/>
          </a:prstGeom>
          <a:ln/>
        </p:spPr>
        <p:txBody>
          <a:bodyPr/>
          <a:lstStyle>
            <a:lvl1pPr>
              <a:defRPr/>
            </a:lvl1pPr>
          </a:lstStyle>
          <a:p>
            <a:pPr>
              <a:defRPr/>
            </a:pPr>
            <a:fld id="{77A5825F-7512-8045-B403-CF218AA2013E}" type="slidenum">
              <a:rPr lang="en-US"/>
              <a:pPr>
                <a:defRPr/>
              </a:pPr>
              <a:t>‹#›</a:t>
            </a:fld>
            <a:endParaRPr lang="en-US"/>
          </a:p>
        </p:txBody>
      </p:sp>
    </p:spTree>
    <p:extLst>
      <p:ext uri="{BB962C8B-B14F-4D97-AF65-F5344CB8AC3E}">
        <p14:creationId xmlns:p14="http://schemas.microsoft.com/office/powerpoint/2010/main" val="2249580717"/>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image" Target="../media/image1.png"/><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theme" Target="../theme/theme1.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1028" name="Rectangle 2"/>
          <p:cNvSpPr>
            <a:spLocks noGrp="1" noChangeArrowheads="1"/>
          </p:cNvSpPr>
          <p:nvPr>
            <p:ph type="title"/>
          </p:nvPr>
        </p:nvSpPr>
        <p:spPr bwMode="auto">
          <a:xfrm>
            <a:off x="457200" y="707850"/>
            <a:ext cx="8229600" cy="6060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p>
            <a:pPr lvl="0"/>
            <a:r>
              <a:rPr lang="en-US"/>
              <a:t>Click to edit Master title style</a:t>
            </a:r>
            <a:endParaRPr lang="en-US" dirty="0"/>
          </a:p>
        </p:txBody>
      </p:sp>
      <p:sp>
        <p:nvSpPr>
          <p:cNvPr id="1029" name="Rectangle 3"/>
          <p:cNvSpPr>
            <a:spLocks noGrp="1" noChangeArrowheads="1"/>
          </p:cNvSpPr>
          <p:nvPr>
            <p:ph type="body" idx="1"/>
          </p:nvPr>
        </p:nvSpPr>
        <p:spPr bwMode="auto">
          <a:xfrm>
            <a:off x="457200" y="1393650"/>
            <a:ext cx="8229600" cy="318485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p>
            <a:pPr lvl="0"/>
            <a:r>
              <a:rPr lang="en-US"/>
              <a:t>Click to 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pic>
        <p:nvPicPr>
          <p:cNvPr id="7" name="Picture 6">
            <a:extLst>
              <a:ext uri="{FF2B5EF4-FFF2-40B4-BE49-F238E27FC236}">
                <a16:creationId xmlns:a16="http://schemas.microsoft.com/office/drawing/2014/main" id="{16D821C0-D9F7-F042-AD3D-90ACFCB6CB37}"/>
              </a:ext>
            </a:extLst>
          </p:cNvPr>
          <p:cNvPicPr>
            <a:picLocks noChangeAspect="1"/>
          </p:cNvPicPr>
          <p:nvPr userDrawn="1"/>
        </p:nvPicPr>
        <p:blipFill>
          <a:blip r:embed="rId13">
            <a:extLst>
              <a:ext uri="{28A0092B-C50C-407E-A947-70E740481C1C}">
                <a14:useLocalDpi xmlns:a14="http://schemas.microsoft.com/office/drawing/2010/main" val="0"/>
              </a:ext>
            </a:extLst>
          </a:blip>
          <a:srcRect/>
          <a:stretch/>
        </p:blipFill>
        <p:spPr>
          <a:xfrm>
            <a:off x="281057" y="110767"/>
            <a:ext cx="1398182" cy="378386"/>
          </a:xfrm>
          <a:prstGeom prst="rect">
            <a:avLst/>
          </a:prstGeom>
        </p:spPr>
      </p:pic>
      <p:cxnSp>
        <p:nvCxnSpPr>
          <p:cNvPr id="8" name="Straight Connector 7">
            <a:extLst>
              <a:ext uri="{FF2B5EF4-FFF2-40B4-BE49-F238E27FC236}">
                <a16:creationId xmlns:a16="http://schemas.microsoft.com/office/drawing/2014/main" id="{41C8BE2A-4D24-4342-AB15-AED3395F90A7}"/>
              </a:ext>
            </a:extLst>
          </p:cNvPr>
          <p:cNvCxnSpPr/>
          <p:nvPr userDrawn="1"/>
        </p:nvCxnSpPr>
        <p:spPr>
          <a:xfrm>
            <a:off x="0" y="533399"/>
            <a:ext cx="9144000" cy="6350"/>
          </a:xfrm>
          <a:prstGeom prst="line">
            <a:avLst/>
          </a:prstGeom>
          <a:ln w="3175" cmpd="sng">
            <a:solidFill>
              <a:schemeClr val="bg1">
                <a:lumMod val="75000"/>
              </a:schemeClr>
            </a:solidFill>
          </a:ln>
          <a:effectLst/>
        </p:spPr>
        <p:style>
          <a:lnRef idx="2">
            <a:schemeClr val="accent1"/>
          </a:lnRef>
          <a:fillRef idx="0">
            <a:schemeClr val="accent1"/>
          </a:fillRef>
          <a:effectRef idx="1">
            <a:schemeClr val="accent1"/>
          </a:effectRef>
          <a:fontRef idx="minor">
            <a:schemeClr val="tx1"/>
          </a:fontRef>
        </p:style>
      </p:cxnSp>
    </p:spTree>
  </p:cSld>
  <p:clrMap bg1="lt1" tx1="dk1" bg2="lt2" tx2="dk2" accent1="accent1" accent2="accent2" accent3="accent3" accent4="accent4" accent5="accent5" accent6="accent6" hlink="hlink" folHlink="folHlink"/>
  <p:sldLayoutIdLst>
    <p:sldLayoutId id="2147483731" r:id="rId1"/>
    <p:sldLayoutId id="2147483721" r:id="rId2"/>
    <p:sldLayoutId id="2147483722" r:id="rId3"/>
    <p:sldLayoutId id="2147483723" r:id="rId4"/>
    <p:sldLayoutId id="2147483724" r:id="rId5"/>
    <p:sldLayoutId id="2147483725" r:id="rId6"/>
    <p:sldLayoutId id="2147483726" r:id="rId7"/>
    <p:sldLayoutId id="2147483727" r:id="rId8"/>
    <p:sldLayoutId id="2147483728" r:id="rId9"/>
    <p:sldLayoutId id="2147483729" r:id="rId10"/>
    <p:sldLayoutId id="2147483730" r:id="rId11"/>
  </p:sldLayoutIdLst>
  <p:hf hdr="0" ftr="0" dt="0"/>
  <p:txStyles>
    <p:titleStyle>
      <a:lvl1pPr algn="l" rtl="0" eaLnBrk="1" fontAlgn="base" hangingPunct="1">
        <a:spcBef>
          <a:spcPct val="0"/>
        </a:spcBef>
        <a:spcAft>
          <a:spcPct val="0"/>
        </a:spcAft>
        <a:defRPr sz="3000">
          <a:solidFill>
            <a:schemeClr val="tx2"/>
          </a:solidFill>
          <a:latin typeface="+mj-lt"/>
          <a:ea typeface="ヒラギノ角ゴ Pro W3" charset="0"/>
          <a:cs typeface="Geneva" charset="0"/>
        </a:defRPr>
      </a:lvl1pPr>
      <a:lvl2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2pPr>
      <a:lvl3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3pPr>
      <a:lvl4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4pPr>
      <a:lvl5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5pPr>
      <a:lvl6pPr marL="457200" algn="l" rtl="0" eaLnBrk="1" fontAlgn="base" hangingPunct="1">
        <a:spcBef>
          <a:spcPct val="0"/>
        </a:spcBef>
        <a:spcAft>
          <a:spcPct val="0"/>
        </a:spcAft>
        <a:defRPr sz="3000">
          <a:solidFill>
            <a:schemeClr val="tx2"/>
          </a:solidFill>
          <a:latin typeface="Arial" charset="0"/>
        </a:defRPr>
      </a:lvl6pPr>
      <a:lvl7pPr marL="914400" algn="l" rtl="0" eaLnBrk="1" fontAlgn="base" hangingPunct="1">
        <a:spcBef>
          <a:spcPct val="0"/>
        </a:spcBef>
        <a:spcAft>
          <a:spcPct val="0"/>
        </a:spcAft>
        <a:defRPr sz="3000">
          <a:solidFill>
            <a:schemeClr val="tx2"/>
          </a:solidFill>
          <a:latin typeface="Arial" charset="0"/>
        </a:defRPr>
      </a:lvl7pPr>
      <a:lvl8pPr marL="1371600" algn="l" rtl="0" eaLnBrk="1" fontAlgn="base" hangingPunct="1">
        <a:spcBef>
          <a:spcPct val="0"/>
        </a:spcBef>
        <a:spcAft>
          <a:spcPct val="0"/>
        </a:spcAft>
        <a:defRPr sz="3000">
          <a:solidFill>
            <a:schemeClr val="tx2"/>
          </a:solidFill>
          <a:latin typeface="Arial" charset="0"/>
        </a:defRPr>
      </a:lvl8pPr>
      <a:lvl9pPr marL="1828800" algn="l" rtl="0" eaLnBrk="1" fontAlgn="base" hangingPunct="1">
        <a:spcBef>
          <a:spcPct val="0"/>
        </a:spcBef>
        <a:spcAft>
          <a:spcPct val="0"/>
        </a:spcAft>
        <a:defRPr sz="3000">
          <a:solidFill>
            <a:schemeClr val="tx2"/>
          </a:solidFill>
          <a:latin typeface="Arial" charset="0"/>
        </a:defRPr>
      </a:lvl9pPr>
    </p:titleStyle>
    <p:bodyStyle>
      <a:lvl1pPr marL="342900" indent="-342900" algn="l" rtl="0" eaLnBrk="1" fontAlgn="base" hangingPunct="1">
        <a:spcBef>
          <a:spcPct val="20000"/>
        </a:spcBef>
        <a:spcAft>
          <a:spcPct val="0"/>
        </a:spcAft>
        <a:buChar char="•"/>
        <a:defRPr sz="2200">
          <a:solidFill>
            <a:schemeClr val="tx2"/>
          </a:solidFill>
          <a:latin typeface="+mn-lt"/>
          <a:ea typeface="ヒラギノ角ゴ Pro W3" charset="0"/>
          <a:cs typeface="Geneva" charset="0"/>
        </a:defRPr>
      </a:lvl1pPr>
      <a:lvl2pPr marL="742950" indent="-285750" algn="l" rtl="0" eaLnBrk="1" fontAlgn="base" hangingPunct="1">
        <a:spcBef>
          <a:spcPct val="20000"/>
        </a:spcBef>
        <a:spcAft>
          <a:spcPct val="0"/>
        </a:spcAft>
        <a:buChar char="–"/>
        <a:defRPr>
          <a:solidFill>
            <a:schemeClr val="tx2"/>
          </a:solidFill>
          <a:latin typeface="+mn-lt"/>
          <a:ea typeface="Geneva" charset="0"/>
          <a:cs typeface="Geneva" charset="0"/>
        </a:defRPr>
      </a:lvl2pPr>
      <a:lvl3pPr marL="1143000" indent="-228600" algn="l" rtl="0" eaLnBrk="1" fontAlgn="base" hangingPunct="1">
        <a:spcBef>
          <a:spcPct val="20000"/>
        </a:spcBef>
        <a:spcAft>
          <a:spcPct val="0"/>
        </a:spcAft>
        <a:buChar char="•"/>
        <a:defRPr sz="1600">
          <a:solidFill>
            <a:schemeClr val="tx2"/>
          </a:solidFill>
          <a:latin typeface="+mn-lt"/>
          <a:ea typeface="Geneva" charset="0"/>
          <a:cs typeface="Geneva" charset="0"/>
        </a:defRPr>
      </a:lvl3pPr>
      <a:lvl4pPr marL="1600200" indent="-228600" algn="l" rtl="0" eaLnBrk="1" fontAlgn="base" hangingPunct="1">
        <a:spcBef>
          <a:spcPct val="20000"/>
        </a:spcBef>
        <a:spcAft>
          <a:spcPct val="0"/>
        </a:spcAft>
        <a:buChar char="–"/>
        <a:defRPr sz="1400">
          <a:solidFill>
            <a:schemeClr val="tx2"/>
          </a:solidFill>
          <a:latin typeface="+mn-lt"/>
          <a:ea typeface="Geneva" charset="0"/>
          <a:cs typeface="Geneva" charset="0"/>
        </a:defRPr>
      </a:lvl4pPr>
      <a:lvl5pPr marL="2057400" indent="-228600" algn="l" rtl="0" eaLnBrk="1" fontAlgn="base" hangingPunct="1">
        <a:spcBef>
          <a:spcPct val="20000"/>
        </a:spcBef>
        <a:spcAft>
          <a:spcPct val="0"/>
        </a:spcAft>
        <a:buChar char="»"/>
        <a:defRPr sz="1400">
          <a:solidFill>
            <a:schemeClr val="tx2"/>
          </a:solidFill>
          <a:latin typeface="+mn-lt"/>
          <a:ea typeface="Geneva" charset="0"/>
          <a:cs typeface="Geneva" charset="0"/>
        </a:defRPr>
      </a:lvl5pPr>
      <a:lvl6pPr marL="2514600" indent="-228600" algn="l" rtl="0" eaLnBrk="1" fontAlgn="base" hangingPunct="1">
        <a:spcBef>
          <a:spcPct val="20000"/>
        </a:spcBef>
        <a:spcAft>
          <a:spcPct val="0"/>
        </a:spcAft>
        <a:buChar char="»"/>
        <a:defRPr sz="1400">
          <a:solidFill>
            <a:srgbClr val="5F5F5F"/>
          </a:solidFill>
          <a:latin typeface="+mn-lt"/>
        </a:defRPr>
      </a:lvl6pPr>
      <a:lvl7pPr marL="2971800" indent="-228600" algn="l" rtl="0" eaLnBrk="1" fontAlgn="base" hangingPunct="1">
        <a:spcBef>
          <a:spcPct val="20000"/>
        </a:spcBef>
        <a:spcAft>
          <a:spcPct val="0"/>
        </a:spcAft>
        <a:buChar char="»"/>
        <a:defRPr sz="1400">
          <a:solidFill>
            <a:srgbClr val="5F5F5F"/>
          </a:solidFill>
          <a:latin typeface="+mn-lt"/>
        </a:defRPr>
      </a:lvl7pPr>
      <a:lvl8pPr marL="3429000" indent="-228600" algn="l" rtl="0" eaLnBrk="1" fontAlgn="base" hangingPunct="1">
        <a:spcBef>
          <a:spcPct val="20000"/>
        </a:spcBef>
        <a:spcAft>
          <a:spcPct val="0"/>
        </a:spcAft>
        <a:buChar char="»"/>
        <a:defRPr sz="1400">
          <a:solidFill>
            <a:srgbClr val="5F5F5F"/>
          </a:solidFill>
          <a:latin typeface="+mn-lt"/>
        </a:defRPr>
      </a:lvl8pPr>
      <a:lvl9pPr marL="3886200" indent="-228600" algn="l" rtl="0" eaLnBrk="1" fontAlgn="base" hangingPunct="1">
        <a:spcBef>
          <a:spcPct val="20000"/>
        </a:spcBef>
        <a:spcAft>
          <a:spcPct val="0"/>
        </a:spcAft>
        <a:buChar char="»"/>
        <a:defRPr sz="1400">
          <a:solidFill>
            <a:srgbClr val="5F5F5F"/>
          </a:solidFill>
          <a:latin typeface="+mn-lt"/>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3.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8.png"/><Relationship Id="rId1" Type="http://schemas.openxmlformats.org/officeDocument/2006/relationships/slideLayout" Target="../slideLayouts/slideLayout7.xml"/></Relationships>
</file>

<file path=ppt/slides/_rels/slide14.xml.rels><?xml version="1.0" encoding="UTF-8" standalone="yes"?>
<Relationships xmlns="http://schemas.openxmlformats.org/package/2006/relationships"><Relationship Id="rId2" Type="http://schemas.openxmlformats.org/officeDocument/2006/relationships/image" Target="../media/image9.png"/><Relationship Id="rId1" Type="http://schemas.openxmlformats.org/officeDocument/2006/relationships/slideLayout" Target="../slideLayouts/slideLayout7.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2" Type="http://schemas.openxmlformats.org/officeDocument/2006/relationships/audio" Target="../media/media1.wav"/><Relationship Id="rId1" Type="http://schemas.microsoft.com/office/2007/relationships/media" Target="../media/media1.wav"/><Relationship Id="rId5" Type="http://schemas.openxmlformats.org/officeDocument/2006/relationships/image" Target="../media/image11.png"/><Relationship Id="rId4" Type="http://schemas.openxmlformats.org/officeDocument/2006/relationships/image" Target="../media/image10.png"/></Relationships>
</file>

<file path=ppt/slides/_rels/slide16.xml.rels><?xml version="1.0" encoding="UTF-8" standalone="yes"?>
<Relationships xmlns="http://schemas.openxmlformats.org/package/2006/relationships"><Relationship Id="rId3" Type="http://schemas.openxmlformats.org/officeDocument/2006/relationships/image" Target="../media/image12.png"/><Relationship Id="rId2" Type="http://schemas.openxmlformats.org/officeDocument/2006/relationships/notesSlide" Target="../notesSlides/notesSlide13.xml"/><Relationship Id="rId1" Type="http://schemas.openxmlformats.org/officeDocument/2006/relationships/slideLayout" Target="../slideLayouts/slideLayout7.xml"/></Relationships>
</file>

<file path=ppt/slides/_rels/slide1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3" Type="http://schemas.openxmlformats.org/officeDocument/2006/relationships/image" Target="../media/image14.png"/><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image" Target="../media/image3.gif"/><Relationship Id="rId2" Type="http://schemas.openxmlformats.org/officeDocument/2006/relationships/notesSlide" Target="../notesSlides/notesSlide2.xml"/><Relationship Id="rId1" Type="http://schemas.openxmlformats.org/officeDocument/2006/relationships/slideLayout" Target="../slideLayouts/slideLayout2.xml"/><Relationship Id="rId5" Type="http://schemas.openxmlformats.org/officeDocument/2006/relationships/image" Target="../media/image5.gif"/><Relationship Id="rId4" Type="http://schemas.openxmlformats.org/officeDocument/2006/relationships/image" Target="../media/image4.gif"/></Relationships>
</file>

<file path=ppt/slides/_rels/slide20.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3.xml"/></Relationships>
</file>

<file path=ppt/slides/_rels/slide21.xml.rels><?xml version="1.0" encoding="UTF-8" standalone="yes"?>
<Relationships xmlns="http://schemas.openxmlformats.org/package/2006/relationships"><Relationship Id="rId3" Type="http://schemas.openxmlformats.org/officeDocument/2006/relationships/image" Target="../media/image15.png"/><Relationship Id="rId7" Type="http://schemas.openxmlformats.org/officeDocument/2006/relationships/image" Target="../media/image19.jpeg"/><Relationship Id="rId2" Type="http://schemas.openxmlformats.org/officeDocument/2006/relationships/notesSlide" Target="../notesSlides/notesSlide18.xml"/><Relationship Id="rId1" Type="http://schemas.openxmlformats.org/officeDocument/2006/relationships/slideLayout" Target="../slideLayouts/slideLayout2.xml"/><Relationship Id="rId6" Type="http://schemas.openxmlformats.org/officeDocument/2006/relationships/image" Target="../media/image18.jpeg"/><Relationship Id="rId5" Type="http://schemas.openxmlformats.org/officeDocument/2006/relationships/image" Target="../media/image17.jpeg"/><Relationship Id="rId4" Type="http://schemas.openxmlformats.org/officeDocument/2006/relationships/image" Target="../media/image16.jpeg"/></Relationships>
</file>

<file path=ppt/slides/_rels/slide22.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video" Target="../media/media2.mov"/><Relationship Id="rId1" Type="http://schemas.microsoft.com/office/2007/relationships/media" Target="../media/media2.mov"/><Relationship Id="rId5" Type="http://schemas.openxmlformats.org/officeDocument/2006/relationships/image" Target="../media/image21.png"/><Relationship Id="rId4" Type="http://schemas.openxmlformats.org/officeDocument/2006/relationships/notesSlide" Target="../notesSlides/notesSlide21.xml"/></Relationships>
</file>

<file path=ppt/slides/_rels/slide25.xml.rels><?xml version="1.0" encoding="UTF-8" standalone="yes"?>
<Relationships xmlns="http://schemas.openxmlformats.org/package/2006/relationships"><Relationship Id="rId3" Type="http://schemas.openxmlformats.org/officeDocument/2006/relationships/image" Target="../media/image22.png"/><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6.gif"/><Relationship Id="rId2" Type="http://schemas.openxmlformats.org/officeDocument/2006/relationships/notesSlide" Target="../notesSlides/notesSlide3.xml"/><Relationship Id="rId1" Type="http://schemas.openxmlformats.org/officeDocument/2006/relationships/slideLayout" Target="../slideLayouts/slideLayout2.xml"/><Relationship Id="rId4" Type="http://schemas.openxmlformats.org/officeDocument/2006/relationships/image" Target="../media/image7.gif"/></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3.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A0159BA-90A7-9F4C-B57E-A3CC285820BE}"/>
              </a:ext>
            </a:extLst>
          </p:cNvPr>
          <p:cNvSpPr>
            <a:spLocks noGrp="1"/>
          </p:cNvSpPr>
          <p:nvPr>
            <p:ph type="ctrTitle"/>
          </p:nvPr>
        </p:nvSpPr>
        <p:spPr>
          <a:xfrm>
            <a:off x="131975" y="1008669"/>
            <a:ext cx="8757501" cy="2432116"/>
          </a:xfrm>
        </p:spPr>
        <p:txBody>
          <a:bodyPr>
            <a:noAutofit/>
          </a:bodyPr>
          <a:lstStyle/>
          <a:p>
            <a:r>
              <a:rPr lang="en-US" sz="3200" dirty="0">
                <a:latin typeface="Seravek" panose="020B0503040000020004" pitchFamily="34" charset="0"/>
              </a:rPr>
              <a:t>The association between L1 transfer, L2 proficiency, L2 use and visuospatial prediction and morphophonological prediction</a:t>
            </a:r>
          </a:p>
        </p:txBody>
      </p:sp>
      <p:sp>
        <p:nvSpPr>
          <p:cNvPr id="3" name="Subtitle 2">
            <a:extLst>
              <a:ext uri="{FF2B5EF4-FFF2-40B4-BE49-F238E27FC236}">
                <a16:creationId xmlns:a16="http://schemas.microsoft.com/office/drawing/2014/main" id="{A0907A1B-9DDC-D140-AF07-27C414A7F970}"/>
              </a:ext>
            </a:extLst>
          </p:cNvPr>
          <p:cNvSpPr>
            <a:spLocks noGrp="1"/>
          </p:cNvSpPr>
          <p:nvPr>
            <p:ph type="subTitle" idx="1"/>
          </p:nvPr>
        </p:nvSpPr>
        <p:spPr>
          <a:xfrm>
            <a:off x="1371600" y="3624221"/>
            <a:ext cx="6400800" cy="1314450"/>
          </a:xfrm>
        </p:spPr>
        <p:txBody>
          <a:bodyPr/>
          <a:lstStyle/>
          <a:p>
            <a:r>
              <a:rPr lang="en-US" sz="2000" dirty="0">
                <a:latin typeface="Seravek" panose="020B0503040000020004" pitchFamily="34" charset="0"/>
              </a:rPr>
              <a:t>Laura Fernández Arroyo</a:t>
            </a:r>
          </a:p>
          <a:p>
            <a:r>
              <a:rPr lang="en-US" sz="2000" dirty="0">
                <a:latin typeface="Seravek" panose="020B0503040000020004" pitchFamily="34" charset="0"/>
              </a:rPr>
              <a:t>Rutgers University</a:t>
            </a:r>
          </a:p>
          <a:p>
            <a:r>
              <a:rPr lang="en-US" sz="2000" dirty="0">
                <a:latin typeface="Seravek" panose="020B0503040000020004" pitchFamily="34" charset="0"/>
              </a:rPr>
              <a:t>January 21, 2021</a:t>
            </a:r>
          </a:p>
        </p:txBody>
      </p:sp>
      <p:sp>
        <p:nvSpPr>
          <p:cNvPr id="4" name="Slide Number Placeholder 3">
            <a:extLst>
              <a:ext uri="{FF2B5EF4-FFF2-40B4-BE49-F238E27FC236}">
                <a16:creationId xmlns:a16="http://schemas.microsoft.com/office/drawing/2014/main" id="{97BF353B-5149-F344-B38F-FC4579F344F6}"/>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a:t>
            </a:fld>
            <a:endParaRPr lang="en-US"/>
          </a:p>
        </p:txBody>
      </p:sp>
    </p:spTree>
    <p:extLst>
      <p:ext uri="{BB962C8B-B14F-4D97-AF65-F5344CB8AC3E}">
        <p14:creationId xmlns:p14="http://schemas.microsoft.com/office/powerpoint/2010/main" val="952482374"/>
      </p:ext>
    </p:extLst>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6386" name="TextBox 2"/>
          <p:cNvSpPr txBox="1">
            <a:spLocks noChangeArrowheads="1"/>
          </p:cNvSpPr>
          <p:nvPr/>
        </p:nvSpPr>
        <p:spPr bwMode="auto">
          <a:xfrm>
            <a:off x="297455" y="926799"/>
            <a:ext cx="8505021"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spcBef>
                <a:spcPct val="20000"/>
              </a:spcBef>
              <a:buClr>
                <a:schemeClr val="accent1"/>
              </a:buClr>
              <a:buFont typeface="Wingdings" pitchFamily="2" charset="2"/>
              <a:buChar char="l"/>
              <a:defRPr sz="3200">
                <a:solidFill>
                  <a:schemeClr val="tx1"/>
                </a:solidFill>
                <a:latin typeface="Arial" charset="0"/>
              </a:defRPr>
            </a:lvl1pPr>
            <a:lvl2pPr marL="742950" indent="-285750">
              <a:spcBef>
                <a:spcPct val="20000"/>
              </a:spcBef>
              <a:buClr>
                <a:schemeClr val="accent1"/>
              </a:buClr>
              <a:buFont typeface="Wingdings" pitchFamily="2" charset="2"/>
              <a:buChar char="¡"/>
              <a:defRPr sz="2700">
                <a:solidFill>
                  <a:schemeClr val="tx1"/>
                </a:solidFill>
                <a:latin typeface="Arial" charset="0"/>
              </a:defRPr>
            </a:lvl2pPr>
            <a:lvl3pPr marL="1143000" indent="-228600">
              <a:spcBef>
                <a:spcPct val="20000"/>
              </a:spcBef>
              <a:buClr>
                <a:schemeClr val="accent1"/>
              </a:buClr>
              <a:buFont typeface="Wingdings" pitchFamily="2" charset="2"/>
              <a:buChar char="l"/>
              <a:defRPr sz="2300">
                <a:solidFill>
                  <a:schemeClr val="tx1"/>
                </a:solidFill>
                <a:latin typeface="Arial" charset="0"/>
              </a:defRPr>
            </a:lvl3pPr>
            <a:lvl4pPr marL="1600200" indent="-228600">
              <a:spcBef>
                <a:spcPct val="20000"/>
              </a:spcBef>
              <a:buClr>
                <a:schemeClr val="accent1"/>
              </a:buClr>
              <a:buChar char="•"/>
              <a:defRPr sz="2000">
                <a:solidFill>
                  <a:schemeClr val="tx1"/>
                </a:solidFill>
                <a:latin typeface="Arial" charset="0"/>
              </a:defRPr>
            </a:lvl4pPr>
            <a:lvl5pPr marL="2057400" indent="-228600">
              <a:spcBef>
                <a:spcPct val="20000"/>
              </a:spcBef>
              <a:buClr>
                <a:schemeClr val="accent1"/>
              </a:buClr>
              <a:buFont typeface="Wingdings" pitchFamily="2" charset="2"/>
              <a:buChar char=""/>
              <a:defRPr sz="2000">
                <a:solidFill>
                  <a:schemeClr val="tx1"/>
                </a:solidFill>
                <a:latin typeface="Arial" charset="0"/>
              </a:defRPr>
            </a:lvl5pPr>
            <a:lvl6pPr marL="25146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defRPr>
            </a:lvl6pPr>
            <a:lvl7pPr marL="29718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defRPr>
            </a:lvl7pPr>
            <a:lvl8pPr marL="34290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defRPr>
            </a:lvl8pPr>
            <a:lvl9pPr marL="3886200" indent="-228600" eaLnBrk="0" fontAlgn="base" hangingPunct="0">
              <a:spcBef>
                <a:spcPct val="20000"/>
              </a:spcBef>
              <a:spcAft>
                <a:spcPct val="0"/>
              </a:spcAft>
              <a:buClr>
                <a:schemeClr val="accent1"/>
              </a:buClr>
              <a:buFont typeface="Wingdings" pitchFamily="2" charset="2"/>
              <a:buChar char=""/>
              <a:defRPr sz="2000">
                <a:solidFill>
                  <a:schemeClr val="tx1"/>
                </a:solidFill>
                <a:latin typeface="Arial" charset="0"/>
              </a:defRPr>
            </a:lvl9pPr>
          </a:lstStyle>
          <a:p>
            <a:pPr algn="ctr">
              <a:spcBef>
                <a:spcPct val="0"/>
              </a:spcBef>
              <a:buClrTx/>
              <a:buFontTx/>
              <a:buNone/>
              <a:defRPr/>
            </a:pPr>
            <a:r>
              <a:rPr lang="en-US" altLang="en-US" dirty="0">
                <a:solidFill>
                  <a:srgbClr val="941100"/>
                </a:solidFill>
                <a:latin typeface="Seravek" panose="020B0503040000020004" pitchFamily="34" charset="0"/>
                <a:cs typeface="Arial" panose="020B0604020202020204" pitchFamily="34" charset="0"/>
              </a:rPr>
              <a:t>Lexical stress</a:t>
            </a:r>
          </a:p>
        </p:txBody>
      </p:sp>
      <p:graphicFrame>
        <p:nvGraphicFramePr>
          <p:cNvPr id="4" name="Group 24"/>
          <p:cNvGraphicFramePr>
            <a:graphicFrameLocks/>
          </p:cNvGraphicFramePr>
          <p:nvPr>
            <p:extLst>
              <p:ext uri="{D42A27DB-BD31-4B8C-83A1-F6EECF244321}">
                <p14:modId xmlns:p14="http://schemas.microsoft.com/office/powerpoint/2010/main" val="3211072990"/>
              </p:ext>
            </p:extLst>
          </p:nvPr>
        </p:nvGraphicFramePr>
        <p:xfrm>
          <a:off x="86497" y="1701266"/>
          <a:ext cx="8933935" cy="2981876"/>
        </p:xfrm>
        <a:graphic>
          <a:graphicData uri="http://schemas.openxmlformats.org/drawingml/2006/table">
            <a:tbl>
              <a:tblPr/>
              <a:tblGrid>
                <a:gridCol w="1804087">
                  <a:extLst>
                    <a:ext uri="{9D8B030D-6E8A-4147-A177-3AD203B41FA5}">
                      <a16:colId xmlns:a16="http://schemas.microsoft.com/office/drawing/2014/main" val="3842925898"/>
                    </a:ext>
                  </a:extLst>
                </a:gridCol>
                <a:gridCol w="3093109">
                  <a:extLst>
                    <a:ext uri="{9D8B030D-6E8A-4147-A177-3AD203B41FA5}">
                      <a16:colId xmlns:a16="http://schemas.microsoft.com/office/drawing/2014/main" val="20000"/>
                    </a:ext>
                  </a:extLst>
                </a:gridCol>
                <a:gridCol w="1615067">
                  <a:extLst>
                    <a:ext uri="{9D8B030D-6E8A-4147-A177-3AD203B41FA5}">
                      <a16:colId xmlns:a16="http://schemas.microsoft.com/office/drawing/2014/main" val="20001"/>
                    </a:ext>
                  </a:extLst>
                </a:gridCol>
                <a:gridCol w="2421672">
                  <a:extLst>
                    <a:ext uri="{9D8B030D-6E8A-4147-A177-3AD203B41FA5}">
                      <a16:colId xmlns:a16="http://schemas.microsoft.com/office/drawing/2014/main" val="3140118563"/>
                    </a:ext>
                  </a:extLst>
                </a:gridCol>
              </a:tblGrid>
              <a:tr h="513124">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endParaRPr kumimoji="0" lang="en-US" sz="1800" b="1" i="0" u="none" strike="noStrike" cap="none" normalizeH="0" baseline="0" dirty="0">
                        <a:ln>
                          <a:noFill/>
                        </a:ln>
                        <a:solidFill>
                          <a:schemeClr val="tx1"/>
                        </a:solidFill>
                        <a:effectLst/>
                        <a:latin typeface="Seravek" panose="020B0503040000020004" pitchFamily="34" charset="0"/>
                      </a:endParaRPr>
                    </a:p>
                  </a:txBody>
                  <a:tcPr marL="68580" marR="68580" marT="34274" marB="34274" horzOverflow="overflow">
                    <a:lnL w="28575"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no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1" i="0" u="none" strike="noStrike" cap="none" normalizeH="0" baseline="0" dirty="0">
                          <a:ln>
                            <a:noFill/>
                          </a:ln>
                          <a:solidFill>
                            <a:schemeClr val="tx1"/>
                          </a:solidFill>
                          <a:effectLst/>
                          <a:latin typeface="Seravek" panose="020B0503040000020004" pitchFamily="34" charset="0"/>
                        </a:rPr>
                        <a:t>Spanish</a:t>
                      </a:r>
                    </a:p>
                  </a:txBody>
                  <a:tcPr marL="68580" marR="68580" marT="34274" marB="34274"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92D050"/>
                    </a:solid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1" i="0" u="none" strike="noStrike" cap="none" normalizeH="0" baseline="0" dirty="0">
                          <a:ln>
                            <a:noFill/>
                          </a:ln>
                          <a:solidFill>
                            <a:schemeClr val="tx1"/>
                          </a:solidFill>
                          <a:effectLst/>
                          <a:latin typeface="Seravek" panose="020B0503040000020004" pitchFamily="34" charset="0"/>
                        </a:rPr>
                        <a:t>English</a:t>
                      </a:r>
                    </a:p>
                  </a:txBody>
                  <a:tcPr marL="68580" marR="68580" marT="34274" marB="34274" anchor="ctr" horzOverflow="overflow">
                    <a:lnL w="12700" cap="flat" cmpd="sng" algn="ctr">
                      <a:solidFill>
                        <a:schemeClr val="tx1"/>
                      </a:solidFill>
                      <a:prstDash val="solid"/>
                      <a:round/>
                      <a:headEnd type="none" w="med" len="med"/>
                      <a:tailEnd type="none" w="med" len="med"/>
                    </a:lnL>
                    <a:lnR w="12700"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FF7E79"/>
                    </a:solid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1" i="0" u="none" strike="noStrike" cap="none" normalizeH="0" baseline="0" dirty="0">
                          <a:ln>
                            <a:noFill/>
                          </a:ln>
                          <a:solidFill>
                            <a:schemeClr val="tx1"/>
                          </a:solidFill>
                          <a:effectLst/>
                          <a:latin typeface="Seravek" panose="020B0503040000020004" pitchFamily="34" charset="0"/>
                        </a:rPr>
                        <a:t>Mandarin Chinese</a:t>
                      </a:r>
                    </a:p>
                  </a:txBody>
                  <a:tcPr marL="68580" marR="68580" marT="34274" marB="34274" anchor="ctr"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28575"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rgbClr val="4771B9"/>
                    </a:solidFill>
                  </a:tcPr>
                </a:tc>
                <a:extLst>
                  <a:ext uri="{0D108BD9-81ED-4DB2-BD59-A6C34878D82A}">
                    <a16:rowId xmlns:a16="http://schemas.microsoft.com/office/drawing/2014/main" val="10000"/>
                  </a:ext>
                </a:extLst>
              </a:tr>
              <a:tr h="344458">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0" i="0" u="none" strike="noStrike" cap="none" normalizeH="0" baseline="0" dirty="0">
                          <a:ln>
                            <a:noFill/>
                          </a:ln>
                          <a:solidFill>
                            <a:schemeClr val="tx1"/>
                          </a:solidFill>
                          <a:effectLst/>
                          <a:latin typeface="Seravek" panose="020B0503040000020004" pitchFamily="34" charset="0"/>
                        </a:rPr>
                        <a:t>Phonologically contrastive</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0" i="0" u="none" strike="noStrike" cap="none" normalizeH="0" baseline="0" dirty="0">
                          <a:ln>
                            <a:noFill/>
                          </a:ln>
                          <a:solidFill>
                            <a:schemeClr val="tx1"/>
                          </a:solidFill>
                          <a:effectLst/>
                          <a:latin typeface="Seravek" panose="020B0503040000020004" pitchFamily="34" charset="0"/>
                        </a:rPr>
                        <a:t>Yes</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l" defTabSz="914400" rtl="0" eaLnBrk="1" fontAlgn="base" latinLnBrk="0" hangingPunct="1">
                        <a:lnSpc>
                          <a:spcPct val="100000"/>
                        </a:lnSpc>
                        <a:spcBef>
                          <a:spcPct val="20000"/>
                        </a:spcBef>
                        <a:spcAft>
                          <a:spcPct val="0"/>
                        </a:spcAft>
                        <a:buClr>
                          <a:schemeClr val="accent1"/>
                        </a:buClr>
                        <a:buSzTx/>
                        <a:buFont typeface="Wingdings" pitchFamily="2" charset="2"/>
                        <a:buNone/>
                        <a:tabLst/>
                      </a:pPr>
                      <a:endParaRPr kumimoji="0" lang="en-US" sz="2000" b="0" i="0" u="none" strike="noStrike" cap="none" normalizeH="0" baseline="0" dirty="0">
                        <a:ln>
                          <a:noFill/>
                        </a:ln>
                        <a:solidFill>
                          <a:schemeClr val="tx1"/>
                        </a:solidFill>
                        <a:effectLst/>
                        <a:latin typeface="Arial" panose="020B0604020202020204" pitchFamily="34" charset="0"/>
                        <a:cs typeface="Arial" panose="020B0604020202020204" pitchFamily="34" charset="0"/>
                      </a:endParaRPr>
                    </a:p>
                  </a:txBody>
                  <a:tcPr marT="45698" marB="45698" horzOverflow="overflow">
                    <a:lnL w="12700"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pPr>
                      <a:r>
                        <a:rPr kumimoji="0" lang="en-US" sz="1800" b="0" i="0" u="none" strike="noStrike" cap="none" normalizeH="0" baseline="0" dirty="0">
                          <a:ln>
                            <a:noFill/>
                          </a:ln>
                          <a:solidFill>
                            <a:schemeClr val="tx1"/>
                          </a:solidFill>
                          <a:effectLst/>
                          <a:latin typeface="Seravek" panose="020B0503040000020004" pitchFamily="34" charset="0"/>
                        </a:rPr>
                        <a:t>No</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1"/>
                  </a:ext>
                </a:extLst>
              </a:tr>
              <a:tr h="344458">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Acoustic correlates</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pitch height, intensity, loudness</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gridSpan="2">
                  <a:txBody>
                    <a:bodyPr/>
                    <a:lstStyle/>
                    <a:p>
                      <a:pPr algn="ct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pitch height, duration/quality</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hMerge="1">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a:ln>
                            <a:noFill/>
                          </a:ln>
                          <a:solidFill>
                            <a:schemeClr val="tx1"/>
                          </a:solidFill>
                          <a:effectLst/>
                          <a:latin typeface="Seravek" panose="020B0503040000020004" pitchFamily="34" charset="0"/>
                          <a:cs typeface="Arial" panose="020B0604020202020204" pitchFamily="34" charset="0"/>
                        </a:rPr>
                        <a:t>F0, duration, intensity</a:t>
                      </a:r>
                    </a:p>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endPar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txBody>
                  <a:tcPr marL="68580" marR="68580" marT="34274" marB="34274"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2"/>
                  </a:ext>
                </a:extLst>
              </a:tr>
              <a:tr h="344458">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Coexists with tones</a:t>
                      </a:r>
                    </a:p>
                  </a:txBody>
                  <a:tcPr marL="68580" marR="68580" marT="34274" marB="34274" anchor="ctr" horzOverflow="overflow">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No</a:t>
                      </a:r>
                    </a:p>
                  </a:txBody>
                  <a:tcPr marL="68580" marR="68580" marT="34274" marB="34274" anchor="ctr" horzOverflow="overflow">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tc hMerge="1">
                  <a:txBody>
                    <a:bodyPr/>
                    <a:lstStyle/>
                    <a:p>
                      <a:pPr algn="ctr"/>
                      <a:endPar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endParaRPr>
                    </a:p>
                  </a:txBody>
                  <a:tcPr marL="68580" marR="68580" marT="34274" marB="34274"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1"/>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a:txBody>
                    <a:bodyPr/>
                    <a:lstStyle/>
                    <a:p>
                      <a:pPr algn="ctr"/>
                      <a:r>
                        <a:rPr lang="en-US" dirty="0">
                          <a:solidFill>
                            <a:schemeClr val="tx1"/>
                          </a:solidFill>
                        </a:rPr>
                        <a:t>Yes (pitch contour)</a:t>
                      </a:r>
                    </a:p>
                  </a:txBody>
                  <a:tcPr marL="68580" marR="68580" marT="34274" marB="34274" anchor="ctr" horzOverflow="overflow">
                    <a:lnL w="28575" cap="flat" cmpd="sng" algn="ctr">
                      <a:solidFill>
                        <a:schemeClr val="accent4"/>
                      </a:solidFill>
                      <a:prstDash val="solid"/>
                      <a:round/>
                      <a:headEnd type="none" w="med" len="med"/>
                      <a:tailEnd type="none" w="med" len="med"/>
                    </a:lnL>
                    <a:lnR w="28575" cap="flat" cmpd="sng" algn="ctr">
                      <a:solidFill>
                        <a:schemeClr val="accent4"/>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2"/>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3584216501"/>
                  </a:ext>
                </a:extLst>
              </a:tr>
              <a:tr h="571467">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Frequency</a:t>
                      </a: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gridSpan="2">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ysClr val="windowText" lastClr="000000"/>
                          </a:solidFill>
                          <a:effectLst/>
                          <a:latin typeface="Seravek" panose="020B0503040000020004" pitchFamily="34" charset="0"/>
                          <a:cs typeface="Arial" panose="020B0604020202020204" pitchFamily="34" charset="0"/>
                        </a:rPr>
                        <a:t>“</a:t>
                      </a:r>
                      <a:r>
                        <a:rPr kumimoji="0" lang="en-US" sz="1800" b="0" i="0" u="none" strike="noStrike" cap="none" normalizeH="0" baseline="0" dirty="0" err="1">
                          <a:ln>
                            <a:noFill/>
                          </a:ln>
                          <a:solidFill>
                            <a:sysClr val="windowText" lastClr="000000"/>
                          </a:solidFill>
                          <a:effectLst/>
                          <a:latin typeface="Seravek" panose="020B0503040000020004" pitchFamily="34" charset="0"/>
                          <a:cs typeface="Arial" panose="020B0604020202020204" pitchFamily="34" charset="0"/>
                        </a:rPr>
                        <a:t>canTÓ</a:t>
                      </a:r>
                      <a:r>
                        <a:rPr kumimoji="0" lang="en-US" sz="1800" b="0" i="0" u="none" strike="noStrike" cap="none" normalizeH="0" baseline="0" dirty="0">
                          <a:ln>
                            <a:noFill/>
                          </a:ln>
                          <a:solidFill>
                            <a:sysClr val="windowText" lastClr="000000"/>
                          </a:solidFill>
                          <a:effectLst/>
                          <a:latin typeface="Seravek" panose="020B0503040000020004" pitchFamily="34" charset="0"/>
                          <a:cs typeface="Arial" panose="020B0604020202020204" pitchFamily="34" charset="0"/>
                        </a:rPr>
                        <a:t>” less frequent than ”</a:t>
                      </a:r>
                      <a:r>
                        <a:rPr kumimoji="0" lang="en-US" sz="1800" b="0" i="0" u="none" strike="noStrike" cap="none" normalizeH="0" baseline="0" dirty="0" err="1">
                          <a:ln>
                            <a:noFill/>
                          </a:ln>
                          <a:solidFill>
                            <a:sysClr val="windowText" lastClr="000000"/>
                          </a:solidFill>
                          <a:effectLst/>
                          <a:latin typeface="Seravek" panose="020B0503040000020004" pitchFamily="34" charset="0"/>
                          <a:cs typeface="Arial" panose="020B0604020202020204" pitchFamily="34" charset="0"/>
                        </a:rPr>
                        <a:t>CANta</a:t>
                      </a:r>
                      <a:r>
                        <a:rPr kumimoji="0" lang="en-US" sz="1800" b="0" i="0" u="none" strike="noStrike" cap="none" normalizeH="0" baseline="0" dirty="0">
                          <a:ln>
                            <a:noFill/>
                          </a:ln>
                          <a:solidFill>
                            <a:sysClr val="windowText" lastClr="000000"/>
                          </a:solidFill>
                          <a:effectLst/>
                          <a:latin typeface="Seravek" panose="020B0503040000020004" pitchFamily="34" charset="0"/>
                          <a:cs typeface="Arial" panose="020B0604020202020204" pitchFamily="34" charset="0"/>
                        </a:rPr>
                        <a:t>”</a:t>
                      </a:r>
                      <a:endParaRPr kumimoji="0" lang="es-ES" sz="1800" b="0" i="0" u="none" strike="noStrike" cap="none" normalizeH="0" baseline="0" dirty="0">
                        <a:ln>
                          <a:noFill/>
                        </a:ln>
                        <a:solidFill>
                          <a:sysClr val="windowText" lastClr="000000"/>
                        </a:solidFill>
                        <a:effectLst/>
                        <a:latin typeface="Seravek" panose="020B0503040000020004" pitchFamily="34" charset="0"/>
                        <a:cs typeface="Arial" panose="020B0604020202020204" pitchFamily="34" charset="0"/>
                      </a:endParaRPr>
                    </a:p>
                  </a:txBody>
                  <a:tcPr marL="68580" marR="68580" marT="34274" marB="34274" anchor="ctr" horzOverflow="overflow">
                    <a:lnL w="28575" cap="flat" cmpd="sng" algn="ctr">
                      <a:solidFill>
                        <a:schemeClr val="tx1"/>
                      </a:solidFill>
                      <a:prstDash val="solid"/>
                      <a:round/>
                      <a:headEnd type="none" w="med" len="med"/>
                      <a:tailEnd type="none" w="med" len="med"/>
                    </a:lnL>
                    <a:lnR w="28575" cap="flat" cmpd="sng" algn="ctr">
                      <a:solidFill>
                        <a:schemeClr val="accent4"/>
                      </a:solidFill>
                      <a:prstDash val="sysDash"/>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tc hMerge="1">
                  <a:txBody>
                    <a:bodyPr/>
                    <a:lstStyle/>
                    <a:p>
                      <a:endParaRPr lang="en-US"/>
                    </a:p>
                  </a:txBody>
                  <a:tcPr/>
                </a:tc>
                <a:tc>
                  <a:txBody>
                    <a:bodyPr/>
                    <a:lstStyle/>
                    <a:p>
                      <a:pPr marL="0" marR="0" lvl="0" indent="0" algn="ctr" defTabSz="914400" rtl="0" eaLnBrk="1" fontAlgn="base" latinLnBrk="0" hangingPunct="1">
                        <a:lnSpc>
                          <a:spcPct val="100000"/>
                        </a:lnSpc>
                        <a:spcBef>
                          <a:spcPct val="20000"/>
                        </a:spcBef>
                        <a:spcAft>
                          <a:spcPct val="0"/>
                        </a:spcAft>
                        <a:buClr>
                          <a:schemeClr val="accent1"/>
                        </a:buClr>
                        <a:buSzTx/>
                        <a:buFont typeface="Wingdings" pitchFamily="2" charset="2"/>
                        <a:buNone/>
                        <a:tabLst/>
                        <a:defRPr/>
                      </a:pPr>
                      <a:r>
                        <a:rPr kumimoji="0" lang="en-US" sz="1800" b="0" i="0" u="none" strike="noStrike" cap="none" normalizeH="0" baseline="0" dirty="0">
                          <a:ln>
                            <a:noFill/>
                          </a:ln>
                          <a:solidFill>
                            <a:schemeClr val="tx1"/>
                          </a:solidFill>
                          <a:effectLst/>
                          <a:latin typeface="Seravek" panose="020B0503040000020004" pitchFamily="34" charset="0"/>
                          <a:cs typeface="Arial" panose="020B0604020202020204" pitchFamily="34" charset="0"/>
                        </a:rPr>
                        <a:t>Falling tone most common</a:t>
                      </a:r>
                    </a:p>
                  </a:txBody>
                  <a:tcPr marL="68580" marR="68580" marT="34274" marB="34274" anchor="ctr" horzOverflow="overflow">
                    <a:lnL w="28575" cap="flat" cmpd="sng" algn="ctr">
                      <a:solidFill>
                        <a:schemeClr val="accent4"/>
                      </a:solidFill>
                      <a:prstDash val="sysDash"/>
                      <a:round/>
                      <a:headEnd type="none" w="med" len="med"/>
                      <a:tailEnd type="none" w="med" len="med"/>
                    </a:lnL>
                    <a:lnR w="28575" cap="flat" cmpd="sng" algn="ctr">
                      <a:solidFill>
                        <a:schemeClr val="tx1"/>
                      </a:solidFill>
                      <a:prstDash val="solid"/>
                      <a:round/>
                      <a:headEnd type="none" w="med" len="med"/>
                      <a:tailEnd type="none" w="med" len="med"/>
                    </a:lnR>
                    <a:lnT w="12700" cap="flat" cmpd="sng" algn="ctr">
                      <a:solidFill>
                        <a:schemeClr val="tx2"/>
                      </a:solidFill>
                      <a:prstDash val="solid"/>
                      <a:round/>
                      <a:headEnd type="none" w="med" len="med"/>
                      <a:tailEnd type="none" w="med" len="med"/>
                    </a:lnT>
                    <a:lnB w="12700" cap="flat" cmpd="sng" algn="ctr">
                      <a:solidFill>
                        <a:schemeClr val="tx1"/>
                      </a:solidFill>
                      <a:prstDash val="solid"/>
                      <a:round/>
                      <a:headEnd type="none" w="med" len="med"/>
                      <a:tailEnd type="none" w="med" len="med"/>
                    </a:lnB>
                    <a:lnTlToBr>
                      <a:noFill/>
                    </a:lnTlToBr>
                    <a:lnBlToTr>
                      <a:noFill/>
                    </a:lnBlToTr>
                    <a:solidFill>
                      <a:schemeClr val="bg1"/>
                    </a:solidFill>
                  </a:tcPr>
                </a:tc>
                <a:extLst>
                  <a:ext uri="{0D108BD9-81ED-4DB2-BD59-A6C34878D82A}">
                    <a16:rowId xmlns:a16="http://schemas.microsoft.com/office/drawing/2014/main" val="10003"/>
                  </a:ext>
                </a:extLst>
              </a:tr>
            </a:tbl>
          </a:graphicData>
        </a:graphic>
      </p:graphicFrame>
      <p:sp>
        <p:nvSpPr>
          <p:cNvPr id="13" name="Rectangle 12">
            <a:extLst>
              <a:ext uri="{FF2B5EF4-FFF2-40B4-BE49-F238E27FC236}">
                <a16:creationId xmlns:a16="http://schemas.microsoft.com/office/drawing/2014/main" id="{FEB1599A-E274-4A41-AFB1-3FBA1C238B66}"/>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Slide Number Placeholder 3">
            <a:extLst>
              <a:ext uri="{FF2B5EF4-FFF2-40B4-BE49-F238E27FC236}">
                <a16:creationId xmlns:a16="http://schemas.microsoft.com/office/drawing/2014/main" id="{1A72B9FE-5647-D84A-9668-24E7BF1A5F5A}"/>
              </a:ext>
            </a:extLst>
          </p:cNvPr>
          <p:cNvSpPr txBox="1">
            <a:spLocks/>
          </p:cNvSpPr>
          <p:nvPr/>
        </p:nvSpPr>
        <p:spPr>
          <a:xfrm>
            <a:off x="6960973" y="50136"/>
            <a:ext cx="2133600" cy="357188"/>
          </a:xfrm>
          <a:prstGeom prst="rect">
            <a:avLst/>
          </a:prstGeom>
          <a:ln/>
        </p:spPr>
        <p:txBody>
          <a:bodyPr vert="horz" lIns="91440" tIns="45720" rIns="91440" bIns="45720" rtlCol="0" anchor="ctr"/>
          <a:lstStyle>
            <a:defPPr>
              <a:defRPr lang="en-US"/>
            </a:defPPr>
            <a:lvl1pPr marL="0" algn="r" defTabSz="914400" rtl="0" eaLnBrk="1" fontAlgn="base" latinLnBrk="0" hangingPunct="1">
              <a:spcBef>
                <a:spcPct val="0"/>
              </a:spcBef>
              <a:spcAft>
                <a:spcPct val="0"/>
              </a:spcAft>
              <a:defRPr sz="1200" kern="1200">
                <a:solidFill>
                  <a:schemeClr val="tx1">
                    <a:tint val="75000"/>
                  </a:schemeClr>
                </a:solidFill>
                <a:latin typeface="+mn-lt"/>
                <a:ea typeface="+mn-ea"/>
                <a:cs typeface="+mn-cs"/>
              </a:defRPr>
            </a:lvl1pPr>
            <a:lvl2pPr marL="457200" algn="l" defTabSz="914400" rtl="0" eaLnBrk="1" fontAlgn="base" latinLnBrk="0" hangingPunct="1">
              <a:spcBef>
                <a:spcPct val="0"/>
              </a:spcBef>
              <a:spcAft>
                <a:spcPct val="0"/>
              </a:spcAft>
              <a:defRPr sz="1800" kern="1200">
                <a:solidFill>
                  <a:schemeClr val="tx1"/>
                </a:solidFill>
                <a:latin typeface="+mn-lt"/>
                <a:ea typeface="+mn-ea"/>
                <a:cs typeface="+mn-cs"/>
              </a:defRPr>
            </a:lvl2pPr>
            <a:lvl3pPr marL="914400" algn="l" defTabSz="914400" rtl="0" eaLnBrk="1" fontAlgn="base" latinLnBrk="0" hangingPunct="1">
              <a:spcBef>
                <a:spcPct val="0"/>
              </a:spcBef>
              <a:spcAft>
                <a:spcPct val="0"/>
              </a:spcAft>
              <a:defRPr sz="1800" kern="1200">
                <a:solidFill>
                  <a:schemeClr val="tx1"/>
                </a:solidFill>
                <a:latin typeface="+mn-lt"/>
                <a:ea typeface="+mn-ea"/>
                <a:cs typeface="+mn-cs"/>
              </a:defRPr>
            </a:lvl3pPr>
            <a:lvl4pPr marL="1371600" algn="l" defTabSz="914400" rtl="0" eaLnBrk="1" fontAlgn="base" latinLnBrk="0" hangingPunct="1">
              <a:spcBef>
                <a:spcPct val="0"/>
              </a:spcBef>
              <a:spcAft>
                <a:spcPct val="0"/>
              </a:spcAft>
              <a:defRPr sz="1800" kern="1200">
                <a:solidFill>
                  <a:schemeClr val="tx1"/>
                </a:solidFill>
                <a:latin typeface="+mn-lt"/>
                <a:ea typeface="+mn-ea"/>
                <a:cs typeface="+mn-cs"/>
              </a:defRPr>
            </a:lvl4pPr>
            <a:lvl5pPr marL="1828800" algn="l" defTabSz="914400" rtl="0" eaLnBrk="1" fontAlgn="base" latinLnBrk="0" hangingPunct="1">
              <a:spcBef>
                <a:spcPct val="0"/>
              </a:spcBef>
              <a:spcAft>
                <a:spcPct val="0"/>
              </a:spcAft>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10</a:t>
            </a:fld>
            <a:endParaRPr lang="en-US" dirty="0"/>
          </a:p>
        </p:txBody>
      </p:sp>
    </p:spTree>
    <p:extLst>
      <p:ext uri="{BB962C8B-B14F-4D97-AF65-F5344CB8AC3E}">
        <p14:creationId xmlns:p14="http://schemas.microsoft.com/office/powerpoint/2010/main" val="2643626265"/>
      </p:ext>
    </p:extLst>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DA363-B990-C24C-A864-9C30603A3CB0}"/>
              </a:ext>
            </a:extLst>
          </p:cNvPr>
          <p:cNvSpPr>
            <a:spLocks noGrp="1"/>
          </p:cNvSpPr>
          <p:nvPr>
            <p:ph type="title"/>
          </p:nvPr>
        </p:nvSpPr>
        <p:spPr/>
        <p:txBody>
          <a:bodyPr/>
          <a:lstStyle/>
          <a:p>
            <a:r>
              <a:rPr lang="en-US" dirty="0">
                <a:solidFill>
                  <a:srgbClr val="941100"/>
                </a:solidFill>
                <a:latin typeface="Seravek" panose="020B0503040000020004" pitchFamily="34" charset="0"/>
              </a:rPr>
              <a:t>Participants</a:t>
            </a:r>
          </a:p>
        </p:txBody>
      </p:sp>
      <p:sp>
        <p:nvSpPr>
          <p:cNvPr id="3" name="Content Placeholder 2">
            <a:extLst>
              <a:ext uri="{FF2B5EF4-FFF2-40B4-BE49-F238E27FC236}">
                <a16:creationId xmlns:a16="http://schemas.microsoft.com/office/drawing/2014/main" id="{47B3195E-CED1-F048-A658-40EE97769585}"/>
              </a:ext>
            </a:extLst>
          </p:cNvPr>
          <p:cNvSpPr>
            <a:spLocks noGrp="1"/>
          </p:cNvSpPr>
          <p:nvPr>
            <p:ph idx="1"/>
          </p:nvPr>
        </p:nvSpPr>
        <p:spPr/>
        <p:txBody>
          <a:bodyPr/>
          <a:lstStyle/>
          <a:p>
            <a:r>
              <a:rPr lang="en-US" dirty="0">
                <a:latin typeface="Seravek" panose="020B0503040000020004" pitchFamily="34" charset="0"/>
              </a:rPr>
              <a:t>30 native Spanish speakers</a:t>
            </a:r>
          </a:p>
          <a:p>
            <a:r>
              <a:rPr lang="en-US" dirty="0">
                <a:latin typeface="Seravek" panose="020B0503040000020004" pitchFamily="34" charset="0"/>
              </a:rPr>
              <a:t>65/61 English-speaking learners of L2 Spanish </a:t>
            </a:r>
          </a:p>
          <a:p>
            <a:pPr lvl="1"/>
            <a:r>
              <a:rPr lang="en-US" dirty="0">
                <a:latin typeface="Seravek" panose="020B0503040000020004" pitchFamily="34" charset="0"/>
              </a:rPr>
              <a:t>Intermediate</a:t>
            </a:r>
          </a:p>
          <a:p>
            <a:pPr lvl="1"/>
            <a:r>
              <a:rPr lang="en-US" dirty="0">
                <a:latin typeface="Seravek" panose="020B0503040000020004" pitchFamily="34" charset="0"/>
              </a:rPr>
              <a:t>Advanced</a:t>
            </a:r>
          </a:p>
          <a:p>
            <a:r>
              <a:rPr lang="en-US" dirty="0">
                <a:latin typeface="Seravek" panose="020B0503040000020004" pitchFamily="34" charset="0"/>
              </a:rPr>
              <a:t>64 Mandarin-speaking learners of L2 Spanish </a:t>
            </a:r>
          </a:p>
          <a:p>
            <a:pPr lvl="1"/>
            <a:r>
              <a:rPr lang="en-US" dirty="0">
                <a:latin typeface="Seravek" panose="020B0503040000020004" pitchFamily="34" charset="0"/>
              </a:rPr>
              <a:t>Intermediate</a:t>
            </a:r>
          </a:p>
          <a:p>
            <a:pPr lvl="1"/>
            <a:r>
              <a:rPr lang="en-US" dirty="0">
                <a:latin typeface="Seravek" panose="020B0503040000020004" pitchFamily="34" charset="0"/>
              </a:rPr>
              <a:t>Advanced</a:t>
            </a:r>
          </a:p>
          <a:p>
            <a:pPr lvl="1"/>
            <a:endParaRPr lang="en-US" dirty="0">
              <a:latin typeface="Seravek" panose="020B0503040000020004" pitchFamily="34" charset="0"/>
            </a:endParaRPr>
          </a:p>
          <a:p>
            <a:pPr lvl="1"/>
            <a:endParaRPr lang="en-US" dirty="0">
              <a:latin typeface="Seravek" panose="020B0503040000020004" pitchFamily="34" charset="0"/>
            </a:endParaRPr>
          </a:p>
          <a:p>
            <a:pPr lvl="1"/>
            <a:endParaRPr lang="en-US" dirty="0">
              <a:latin typeface="Seravek" panose="020B0503040000020004" pitchFamily="34" charset="0"/>
            </a:endParaRPr>
          </a:p>
        </p:txBody>
      </p:sp>
      <p:sp>
        <p:nvSpPr>
          <p:cNvPr id="5" name="Rectangle 4">
            <a:extLst>
              <a:ext uri="{FF2B5EF4-FFF2-40B4-BE49-F238E27FC236}">
                <a16:creationId xmlns:a16="http://schemas.microsoft.com/office/drawing/2014/main" id="{36D036F6-7A00-6945-9282-34B8C5624F69}"/>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069D42E9-A5E1-2E44-83BF-4B8BD6AF7ECA}"/>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11</a:t>
            </a:fld>
            <a:endParaRPr lang="en-US" dirty="0"/>
          </a:p>
        </p:txBody>
      </p:sp>
    </p:spTree>
    <p:extLst>
      <p:ext uri="{BB962C8B-B14F-4D97-AF65-F5344CB8AC3E}">
        <p14:creationId xmlns:p14="http://schemas.microsoft.com/office/powerpoint/2010/main" val="2168342938"/>
      </p:ext>
    </p:extLst>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89DDA363-B990-C24C-A864-9C30603A3CB0}"/>
              </a:ext>
            </a:extLst>
          </p:cNvPr>
          <p:cNvSpPr>
            <a:spLocks noGrp="1"/>
          </p:cNvSpPr>
          <p:nvPr>
            <p:ph type="title"/>
          </p:nvPr>
        </p:nvSpPr>
        <p:spPr/>
        <p:txBody>
          <a:bodyPr/>
          <a:lstStyle/>
          <a:p>
            <a:r>
              <a:rPr lang="en-US" dirty="0">
                <a:solidFill>
                  <a:srgbClr val="941100"/>
                </a:solidFill>
                <a:latin typeface="Seravek" panose="020B0503040000020004" pitchFamily="34" charset="0"/>
              </a:rPr>
              <a:t>Materials</a:t>
            </a:r>
          </a:p>
        </p:txBody>
      </p:sp>
      <p:sp>
        <p:nvSpPr>
          <p:cNvPr id="3" name="Content Placeholder 2">
            <a:extLst>
              <a:ext uri="{FF2B5EF4-FFF2-40B4-BE49-F238E27FC236}">
                <a16:creationId xmlns:a16="http://schemas.microsoft.com/office/drawing/2014/main" id="{47B3195E-CED1-F048-A658-40EE97769585}"/>
              </a:ext>
            </a:extLst>
          </p:cNvPr>
          <p:cNvSpPr>
            <a:spLocks noGrp="1"/>
          </p:cNvSpPr>
          <p:nvPr>
            <p:ph idx="1"/>
          </p:nvPr>
        </p:nvSpPr>
        <p:spPr/>
        <p:txBody>
          <a:bodyPr/>
          <a:lstStyle/>
          <a:p>
            <a:r>
              <a:rPr lang="en-US" dirty="0">
                <a:latin typeface="Seravek" panose="020B0503040000020004" pitchFamily="34" charset="0"/>
              </a:rPr>
              <a:t>Spanish proficiency test</a:t>
            </a:r>
          </a:p>
          <a:p>
            <a:r>
              <a:rPr lang="en-US" dirty="0">
                <a:latin typeface="Seravek" panose="020B0503040000020004" pitchFamily="34" charset="0"/>
              </a:rPr>
              <a:t>Sociolinguistic background questionnaire</a:t>
            </a:r>
          </a:p>
          <a:p>
            <a:r>
              <a:rPr lang="en-US" dirty="0">
                <a:latin typeface="Seravek" panose="020B0503040000020004" pitchFamily="34" charset="0"/>
              </a:rPr>
              <a:t>Spanish use questionnaire</a:t>
            </a:r>
          </a:p>
          <a:p>
            <a:r>
              <a:rPr lang="en-US" dirty="0">
                <a:latin typeface="Seravek" panose="020B0503040000020004" pitchFamily="34" charset="0"/>
              </a:rPr>
              <a:t>Eye-tracking task </a:t>
            </a:r>
          </a:p>
          <a:p>
            <a:pPr marL="800100" lvl="2" indent="0">
              <a:buNone/>
            </a:pPr>
            <a:r>
              <a:rPr lang="en" sz="1800" dirty="0">
                <a:solidFill>
                  <a:srgbClr val="000000"/>
                </a:solidFill>
                <a:latin typeface="Seravek" panose="020B0503040000020004" pitchFamily="34" charset="0"/>
              </a:rPr>
              <a:t>100 sentences: 4 practice + 80 fillers + 16 experi</a:t>
            </a:r>
            <a:r>
              <a:rPr lang="en" sz="1800" dirty="0">
                <a:latin typeface="Seravek" panose="020B0503040000020004" pitchFamily="34" charset="0"/>
              </a:rPr>
              <a:t>mental</a:t>
            </a:r>
          </a:p>
          <a:p>
            <a:pPr marL="800100" lvl="2" indent="0">
              <a:buNone/>
            </a:pPr>
            <a:endParaRPr lang="en-US" dirty="0">
              <a:latin typeface="Seravek" panose="020B0503040000020004" pitchFamily="34" charset="0"/>
            </a:endParaRPr>
          </a:p>
          <a:p>
            <a:pPr marL="0" indent="0">
              <a:buNone/>
            </a:pPr>
            <a:endParaRPr lang="en-US" dirty="0">
              <a:latin typeface="Seravek" panose="020B0503040000020004" pitchFamily="34" charset="0"/>
            </a:endParaRPr>
          </a:p>
          <a:p>
            <a:pPr lvl="1"/>
            <a:endParaRPr lang="en-US" dirty="0">
              <a:latin typeface="Seravek" panose="020B0503040000020004" pitchFamily="34" charset="0"/>
            </a:endParaRPr>
          </a:p>
          <a:p>
            <a:pPr lvl="1"/>
            <a:endParaRPr lang="en-US" dirty="0">
              <a:latin typeface="Seravek" panose="020B0503040000020004" pitchFamily="34" charset="0"/>
            </a:endParaRPr>
          </a:p>
        </p:txBody>
      </p:sp>
      <p:graphicFrame>
        <p:nvGraphicFramePr>
          <p:cNvPr id="6" name="Table 5">
            <a:extLst>
              <a:ext uri="{FF2B5EF4-FFF2-40B4-BE49-F238E27FC236}">
                <a16:creationId xmlns:a16="http://schemas.microsoft.com/office/drawing/2014/main" id="{E5CCA142-0723-AF4B-836D-8896F7FC9E94}"/>
              </a:ext>
            </a:extLst>
          </p:cNvPr>
          <p:cNvGraphicFramePr>
            <a:graphicFrameLocks noGrp="1"/>
          </p:cNvGraphicFramePr>
          <p:nvPr>
            <p:extLst>
              <p:ext uri="{D42A27DB-BD31-4B8C-83A1-F6EECF244321}">
                <p14:modId xmlns:p14="http://schemas.microsoft.com/office/powerpoint/2010/main" val="3740086176"/>
              </p:ext>
            </p:extLst>
          </p:nvPr>
        </p:nvGraphicFramePr>
        <p:xfrm>
          <a:off x="1277957" y="3481254"/>
          <a:ext cx="6595431" cy="1112520"/>
        </p:xfrm>
        <a:graphic>
          <a:graphicData uri="http://schemas.openxmlformats.org/drawingml/2006/table">
            <a:tbl>
              <a:tblPr firstRow="1" bandRow="1">
                <a:tableStyleId>{5C22544A-7EE6-4342-B048-85BDC9FD1C3A}</a:tableStyleId>
              </a:tblPr>
              <a:tblGrid>
                <a:gridCol w="2198477">
                  <a:extLst>
                    <a:ext uri="{9D8B030D-6E8A-4147-A177-3AD203B41FA5}">
                      <a16:colId xmlns:a16="http://schemas.microsoft.com/office/drawing/2014/main" val="2798941401"/>
                    </a:ext>
                  </a:extLst>
                </a:gridCol>
                <a:gridCol w="2198477">
                  <a:extLst>
                    <a:ext uri="{9D8B030D-6E8A-4147-A177-3AD203B41FA5}">
                      <a16:colId xmlns:a16="http://schemas.microsoft.com/office/drawing/2014/main" val="1369268463"/>
                    </a:ext>
                  </a:extLst>
                </a:gridCol>
                <a:gridCol w="2198477">
                  <a:extLst>
                    <a:ext uri="{9D8B030D-6E8A-4147-A177-3AD203B41FA5}">
                      <a16:colId xmlns:a16="http://schemas.microsoft.com/office/drawing/2014/main" val="1602927975"/>
                    </a:ext>
                  </a:extLst>
                </a:gridCol>
              </a:tblGrid>
              <a:tr h="370840">
                <a:tc>
                  <a:txBody>
                    <a:bodyPr/>
                    <a:lstStyle/>
                    <a:p>
                      <a:r>
                        <a:rPr lang="en-US" dirty="0">
                          <a:latin typeface="Seravek" panose="020B0503040000020004" pitchFamily="34" charset="0"/>
                        </a:rPr>
                        <a:t>Stress</a:t>
                      </a:r>
                    </a:p>
                  </a:txBody>
                  <a:tcPr>
                    <a:solidFill>
                      <a:schemeClr val="accent4">
                        <a:lumMod val="50000"/>
                        <a:lumOff val="50000"/>
                      </a:schemeClr>
                    </a:solidFill>
                  </a:tcPr>
                </a:tc>
                <a:tc>
                  <a:txBody>
                    <a:bodyPr/>
                    <a:lstStyle/>
                    <a:p>
                      <a:r>
                        <a:rPr lang="en-US" dirty="0">
                          <a:latin typeface="Seravek" panose="020B0503040000020004" pitchFamily="34" charset="0"/>
                        </a:rPr>
                        <a:t>Tense</a:t>
                      </a:r>
                    </a:p>
                  </a:txBody>
                  <a:tcPr>
                    <a:solidFill>
                      <a:schemeClr val="accent4">
                        <a:lumMod val="50000"/>
                        <a:lumOff val="50000"/>
                      </a:schemeClr>
                    </a:solidFill>
                  </a:tcPr>
                </a:tc>
                <a:tc>
                  <a:txBody>
                    <a:bodyPr/>
                    <a:lstStyle/>
                    <a:p>
                      <a:r>
                        <a:rPr lang="en-US" dirty="0">
                          <a:latin typeface="Seravek" panose="020B0503040000020004" pitchFamily="34" charset="0"/>
                        </a:rPr>
                        <a:t>Example</a:t>
                      </a:r>
                    </a:p>
                  </a:txBody>
                  <a:tcPr>
                    <a:solidFill>
                      <a:schemeClr val="accent4">
                        <a:lumMod val="50000"/>
                        <a:lumOff val="50000"/>
                      </a:schemeClr>
                    </a:solidFill>
                  </a:tcPr>
                </a:tc>
                <a:extLst>
                  <a:ext uri="{0D108BD9-81ED-4DB2-BD59-A6C34878D82A}">
                    <a16:rowId xmlns:a16="http://schemas.microsoft.com/office/drawing/2014/main" val="2590005492"/>
                  </a:ext>
                </a:extLst>
              </a:tr>
              <a:tr h="370840">
                <a:tc>
                  <a:txBody>
                    <a:bodyPr/>
                    <a:lstStyle/>
                    <a:p>
                      <a:r>
                        <a:rPr lang="en-US" dirty="0">
                          <a:latin typeface="Seravek" panose="020B0503040000020004" pitchFamily="34" charset="0"/>
                        </a:rPr>
                        <a:t>1</a:t>
                      </a:r>
                      <a:r>
                        <a:rPr lang="en-US" baseline="30000" dirty="0">
                          <a:latin typeface="Seravek" panose="020B0503040000020004" pitchFamily="34" charset="0"/>
                        </a:rPr>
                        <a:t>st</a:t>
                      </a:r>
                      <a:r>
                        <a:rPr lang="en-US" dirty="0">
                          <a:latin typeface="Seravek" panose="020B0503040000020004" pitchFamily="34" charset="0"/>
                        </a:rPr>
                        <a:t> syllable stressed</a:t>
                      </a:r>
                    </a:p>
                  </a:txBody>
                  <a:tcPr/>
                </a:tc>
                <a:tc>
                  <a:txBody>
                    <a:bodyPr/>
                    <a:lstStyle/>
                    <a:p>
                      <a:r>
                        <a:rPr lang="en-US" dirty="0">
                          <a:latin typeface="Seravek" panose="020B0503040000020004" pitchFamily="34" charset="0"/>
                        </a:rPr>
                        <a:t>Present</a:t>
                      </a:r>
                    </a:p>
                  </a:txBody>
                  <a:tcPr/>
                </a:tc>
                <a:tc>
                  <a:txBody>
                    <a:bodyPr/>
                    <a:lstStyle/>
                    <a:p>
                      <a:r>
                        <a:rPr lang="en-US" dirty="0" err="1">
                          <a:latin typeface="Seravek" panose="020B0503040000020004" pitchFamily="34" charset="0"/>
                        </a:rPr>
                        <a:t>CAN.t</a:t>
                      </a:r>
                      <a:r>
                        <a:rPr lang="en-US" u="sng" dirty="0" err="1">
                          <a:latin typeface="Seravek" panose="020B0503040000020004" pitchFamily="34" charset="0"/>
                        </a:rPr>
                        <a:t>a</a:t>
                      </a:r>
                      <a:endParaRPr lang="en-US" u="sng" dirty="0">
                        <a:latin typeface="Seravek" panose="020B0503040000020004" pitchFamily="34" charset="0"/>
                      </a:endParaRPr>
                    </a:p>
                  </a:txBody>
                  <a:tcPr/>
                </a:tc>
                <a:extLst>
                  <a:ext uri="{0D108BD9-81ED-4DB2-BD59-A6C34878D82A}">
                    <a16:rowId xmlns:a16="http://schemas.microsoft.com/office/drawing/2014/main" val="3720907098"/>
                  </a:ext>
                </a:extLst>
              </a:tr>
              <a:tr h="370840">
                <a:tc>
                  <a:txBody>
                    <a:bodyPr/>
                    <a:lstStyle/>
                    <a:p>
                      <a:r>
                        <a:rPr lang="en-US" dirty="0">
                          <a:latin typeface="Seravek" panose="020B0503040000020004" pitchFamily="34" charset="0"/>
                        </a:rPr>
                        <a:t>2</a:t>
                      </a:r>
                      <a:r>
                        <a:rPr lang="en-US" baseline="30000" dirty="0">
                          <a:latin typeface="Seravek" panose="020B0503040000020004" pitchFamily="34" charset="0"/>
                        </a:rPr>
                        <a:t>nd</a:t>
                      </a:r>
                      <a:r>
                        <a:rPr lang="en-US" dirty="0">
                          <a:latin typeface="Seravek" panose="020B0503040000020004" pitchFamily="34" charset="0"/>
                        </a:rPr>
                        <a:t> syllable stressed</a:t>
                      </a:r>
                    </a:p>
                  </a:txBody>
                  <a:tcPr/>
                </a:tc>
                <a:tc>
                  <a:txBody>
                    <a:bodyPr/>
                    <a:lstStyle/>
                    <a:p>
                      <a:r>
                        <a:rPr lang="en-US" dirty="0">
                          <a:latin typeface="Seravek" panose="020B0503040000020004" pitchFamily="34" charset="0"/>
                        </a:rPr>
                        <a:t>Preterit</a:t>
                      </a:r>
                    </a:p>
                  </a:txBody>
                  <a:tcPr/>
                </a:tc>
                <a:tc>
                  <a:txBody>
                    <a:bodyPr/>
                    <a:lstStyle/>
                    <a:p>
                      <a:r>
                        <a:rPr lang="en-US" dirty="0" err="1">
                          <a:latin typeface="Seravek" panose="020B0503040000020004" pitchFamily="34" charset="0"/>
                        </a:rPr>
                        <a:t>Can.T</a:t>
                      </a:r>
                      <a:r>
                        <a:rPr lang="en-US" u="sng" dirty="0" err="1">
                          <a:latin typeface="Seravek" panose="020B0503040000020004" pitchFamily="34" charset="0"/>
                        </a:rPr>
                        <a:t>Ó</a:t>
                      </a:r>
                      <a:endParaRPr lang="en-US" u="sng" dirty="0">
                        <a:latin typeface="Seravek" panose="020B0503040000020004" pitchFamily="34" charset="0"/>
                      </a:endParaRPr>
                    </a:p>
                  </a:txBody>
                  <a:tcPr/>
                </a:tc>
                <a:extLst>
                  <a:ext uri="{0D108BD9-81ED-4DB2-BD59-A6C34878D82A}">
                    <a16:rowId xmlns:a16="http://schemas.microsoft.com/office/drawing/2014/main" val="2674626787"/>
                  </a:ext>
                </a:extLst>
              </a:tr>
            </a:tbl>
          </a:graphicData>
        </a:graphic>
      </p:graphicFrame>
      <p:sp>
        <p:nvSpPr>
          <p:cNvPr id="7" name="Rectangle 6">
            <a:extLst>
              <a:ext uri="{FF2B5EF4-FFF2-40B4-BE49-F238E27FC236}">
                <a16:creationId xmlns:a16="http://schemas.microsoft.com/office/drawing/2014/main" id="{2E740D3A-7587-C64A-8EE4-B7D0A2681D0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E2888B82-4213-0440-8119-79604E300CCE}"/>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12</a:t>
            </a:fld>
            <a:endParaRPr lang="en-US" dirty="0"/>
          </a:p>
        </p:txBody>
      </p:sp>
    </p:spTree>
    <p:extLst>
      <p:ext uri="{BB962C8B-B14F-4D97-AF65-F5344CB8AC3E}">
        <p14:creationId xmlns:p14="http://schemas.microsoft.com/office/powerpoint/2010/main" val="40753763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6"/>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7" name="Rectangle 6">
            <a:extLst>
              <a:ext uri="{FF2B5EF4-FFF2-40B4-BE49-F238E27FC236}">
                <a16:creationId xmlns:a16="http://schemas.microsoft.com/office/drawing/2014/main" id="{66365D04-8AD9-974A-BB29-D609470876CC}"/>
              </a:ext>
            </a:extLst>
          </p:cNvPr>
          <p:cNvSpPr/>
          <p:nvPr/>
        </p:nvSpPr>
        <p:spPr>
          <a:xfrm>
            <a:off x="7159284" y="19347"/>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Rectangle 3">
            <a:extLst>
              <a:ext uri="{FF2B5EF4-FFF2-40B4-BE49-F238E27FC236}">
                <a16:creationId xmlns:a16="http://schemas.microsoft.com/office/drawing/2014/main" id="{B91A1FC6-AA5B-CC44-842D-72BA070E0048}"/>
              </a:ext>
            </a:extLst>
          </p:cNvPr>
          <p:cNvSpPr/>
          <p:nvPr/>
        </p:nvSpPr>
        <p:spPr>
          <a:xfrm>
            <a:off x="10634" y="37070"/>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Screen Shot 2021-10-07 at 9.03.56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31749" y="12742"/>
            <a:ext cx="7981646" cy="5143500"/>
          </a:xfrm>
          <a:prstGeom prst="rect">
            <a:avLst/>
          </a:prstGeom>
        </p:spPr>
      </p:pic>
      <p:sp>
        <p:nvSpPr>
          <p:cNvPr id="5" name="Oval 4">
            <a:extLst>
              <a:ext uri="{FF2B5EF4-FFF2-40B4-BE49-F238E27FC236}">
                <a16:creationId xmlns:a16="http://schemas.microsoft.com/office/drawing/2014/main" id="{8AC33095-B275-034D-93F7-E67C68488027}"/>
              </a:ext>
            </a:extLst>
          </p:cNvPr>
          <p:cNvSpPr/>
          <p:nvPr/>
        </p:nvSpPr>
        <p:spPr>
          <a:xfrm rot="21068433">
            <a:off x="5513892" y="1432167"/>
            <a:ext cx="352136" cy="502582"/>
          </a:xfrm>
          <a:prstGeom prst="ellipse">
            <a:avLst/>
          </a:prstGeom>
          <a:solidFill>
            <a:srgbClr val="2B240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B56AED6C-D9A6-0842-B613-4F350FD996D9}"/>
              </a:ext>
            </a:extLst>
          </p:cNvPr>
          <p:cNvSpPr>
            <a:spLocks noGrp="1"/>
          </p:cNvSpPr>
          <p:nvPr>
            <p:ph type="sldNum" sz="quarter" idx="10"/>
          </p:nvPr>
        </p:nvSpPr>
        <p:spPr>
          <a:xfrm>
            <a:off x="6850914"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13</a:t>
            </a:fld>
            <a:endParaRPr lang="en-US" dirty="0"/>
          </a:p>
        </p:txBody>
      </p:sp>
    </p:spTree>
    <p:extLst>
      <p:ext uri="{BB962C8B-B14F-4D97-AF65-F5344CB8AC3E}">
        <p14:creationId xmlns:p14="http://schemas.microsoft.com/office/powerpoint/2010/main" val="3529548448"/>
      </p:ext>
    </p:extLst>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8" name="Rectangle 7">
            <a:extLst>
              <a:ext uri="{FF2B5EF4-FFF2-40B4-BE49-F238E27FC236}">
                <a16:creationId xmlns:a16="http://schemas.microsoft.com/office/drawing/2014/main" id="{F8AFF2D0-2BC3-5447-BFE7-45B4CC55B81D}"/>
              </a:ext>
            </a:extLst>
          </p:cNvPr>
          <p:cNvSpPr/>
          <p:nvPr/>
        </p:nvSpPr>
        <p:spPr>
          <a:xfrm>
            <a:off x="10634" y="37070"/>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8">
            <a:extLst>
              <a:ext uri="{FF2B5EF4-FFF2-40B4-BE49-F238E27FC236}">
                <a16:creationId xmlns:a16="http://schemas.microsoft.com/office/drawing/2014/main" id="{ACF70437-0591-D64A-BDCF-38CD71FF9620}"/>
              </a:ext>
            </a:extLst>
          </p:cNvPr>
          <p:cNvSpPr/>
          <p:nvPr/>
        </p:nvSpPr>
        <p:spPr>
          <a:xfrm>
            <a:off x="7159284" y="19347"/>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3" name="Picture 2" descr="Screen Shot 2021-10-07 at 9.04.02 AM.png"/>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520095" y="0"/>
            <a:ext cx="7950908" cy="5143500"/>
          </a:xfrm>
          <a:prstGeom prst="rect">
            <a:avLst/>
          </a:prstGeom>
        </p:spPr>
      </p:pic>
      <p:sp>
        <p:nvSpPr>
          <p:cNvPr id="4" name="Oval 3">
            <a:extLst>
              <a:ext uri="{FF2B5EF4-FFF2-40B4-BE49-F238E27FC236}">
                <a16:creationId xmlns:a16="http://schemas.microsoft.com/office/drawing/2014/main" id="{1FE44C3E-C3FF-A949-B127-B0ED56BFD398}"/>
              </a:ext>
            </a:extLst>
          </p:cNvPr>
          <p:cNvSpPr/>
          <p:nvPr/>
        </p:nvSpPr>
        <p:spPr>
          <a:xfrm rot="21068433">
            <a:off x="5498412" y="1414699"/>
            <a:ext cx="352136" cy="502582"/>
          </a:xfrm>
          <a:prstGeom prst="ellipse">
            <a:avLst/>
          </a:prstGeom>
          <a:solidFill>
            <a:srgbClr val="2B240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2" name="TextBox 1">
            <a:extLst>
              <a:ext uri="{FF2B5EF4-FFF2-40B4-BE49-F238E27FC236}">
                <a16:creationId xmlns:a16="http://schemas.microsoft.com/office/drawing/2014/main" id="{85227E59-A83F-6149-9FA1-E2ECC0851F2F}"/>
              </a:ext>
            </a:extLst>
          </p:cNvPr>
          <p:cNvSpPr txBox="1"/>
          <p:nvPr/>
        </p:nvSpPr>
        <p:spPr>
          <a:xfrm>
            <a:off x="1531345" y="1564396"/>
            <a:ext cx="1828800" cy="338554"/>
          </a:xfrm>
          <a:prstGeom prst="rect">
            <a:avLst/>
          </a:prstGeom>
          <a:solidFill>
            <a:schemeClr val="bg1"/>
          </a:solidFill>
        </p:spPr>
        <p:txBody>
          <a:bodyPr wrap="square" rtlCol="0">
            <a:spAutoFit/>
          </a:bodyPr>
          <a:lstStyle/>
          <a:p>
            <a:r>
              <a:rPr lang="en-US" sz="1600" dirty="0" err="1"/>
              <a:t>canta</a:t>
            </a:r>
            <a:r>
              <a:rPr lang="en-US" sz="1600" dirty="0"/>
              <a:t>  	   </a:t>
            </a:r>
            <a:r>
              <a:rPr lang="en-US" sz="1600" dirty="0" err="1"/>
              <a:t>cantó</a:t>
            </a:r>
            <a:endParaRPr lang="en-US" sz="1600" dirty="0"/>
          </a:p>
        </p:txBody>
      </p:sp>
      <p:sp>
        <p:nvSpPr>
          <p:cNvPr id="7" name="Slide Number Placeholder 3">
            <a:extLst>
              <a:ext uri="{FF2B5EF4-FFF2-40B4-BE49-F238E27FC236}">
                <a16:creationId xmlns:a16="http://schemas.microsoft.com/office/drawing/2014/main" id="{0A0B0E53-5703-E341-8D45-942D6DEA367F}"/>
              </a:ext>
            </a:extLst>
          </p:cNvPr>
          <p:cNvSpPr txBox="1">
            <a:spLocks/>
          </p:cNvSpPr>
          <p:nvPr/>
        </p:nvSpPr>
        <p:spPr>
          <a:xfrm>
            <a:off x="6705600" y="4836319"/>
            <a:ext cx="2133600" cy="357188"/>
          </a:xfrm>
          <a:prstGeom prst="rect">
            <a:avLst/>
          </a:prstGeom>
          <a:ln/>
        </p:spPr>
        <p:txBody>
          <a:bodyPr vert="horz" lIns="91440" tIns="45720" rIns="91440" bIns="45720" rtlCol="0" anchor="ctr"/>
          <a:lstStyle>
            <a:defPPr>
              <a:defRPr lang="en-US"/>
            </a:defPPr>
            <a:lvl1pPr marL="0" algn="r" defTabSz="914400" rtl="0" eaLnBrk="1" fontAlgn="base" latinLnBrk="0" hangingPunct="1">
              <a:spcBef>
                <a:spcPct val="0"/>
              </a:spcBef>
              <a:spcAft>
                <a:spcPct val="0"/>
              </a:spcAft>
              <a:defRPr sz="1200" kern="1200">
                <a:solidFill>
                  <a:schemeClr val="tx1">
                    <a:tint val="75000"/>
                  </a:schemeClr>
                </a:solidFill>
                <a:latin typeface="+mn-lt"/>
                <a:ea typeface="+mn-ea"/>
                <a:cs typeface="+mn-cs"/>
              </a:defRPr>
            </a:lvl1pPr>
            <a:lvl2pPr marL="457200" algn="l" defTabSz="914400" rtl="0" eaLnBrk="1" fontAlgn="base" latinLnBrk="0" hangingPunct="1">
              <a:spcBef>
                <a:spcPct val="0"/>
              </a:spcBef>
              <a:spcAft>
                <a:spcPct val="0"/>
              </a:spcAft>
              <a:defRPr sz="1800" kern="1200">
                <a:solidFill>
                  <a:schemeClr val="tx1"/>
                </a:solidFill>
                <a:latin typeface="+mn-lt"/>
                <a:ea typeface="+mn-ea"/>
                <a:cs typeface="+mn-cs"/>
              </a:defRPr>
            </a:lvl2pPr>
            <a:lvl3pPr marL="914400" algn="l" defTabSz="914400" rtl="0" eaLnBrk="1" fontAlgn="base" latinLnBrk="0" hangingPunct="1">
              <a:spcBef>
                <a:spcPct val="0"/>
              </a:spcBef>
              <a:spcAft>
                <a:spcPct val="0"/>
              </a:spcAft>
              <a:defRPr sz="1800" kern="1200">
                <a:solidFill>
                  <a:schemeClr val="tx1"/>
                </a:solidFill>
                <a:latin typeface="+mn-lt"/>
                <a:ea typeface="+mn-ea"/>
                <a:cs typeface="+mn-cs"/>
              </a:defRPr>
            </a:lvl3pPr>
            <a:lvl4pPr marL="1371600" algn="l" defTabSz="914400" rtl="0" eaLnBrk="1" fontAlgn="base" latinLnBrk="0" hangingPunct="1">
              <a:spcBef>
                <a:spcPct val="0"/>
              </a:spcBef>
              <a:spcAft>
                <a:spcPct val="0"/>
              </a:spcAft>
              <a:defRPr sz="1800" kern="1200">
                <a:solidFill>
                  <a:schemeClr val="tx1"/>
                </a:solidFill>
                <a:latin typeface="+mn-lt"/>
                <a:ea typeface="+mn-ea"/>
                <a:cs typeface="+mn-cs"/>
              </a:defRPr>
            </a:lvl4pPr>
            <a:lvl5pPr marL="1828800" algn="l" defTabSz="914400" rtl="0" eaLnBrk="1" fontAlgn="base" latinLnBrk="0" hangingPunct="1">
              <a:spcBef>
                <a:spcPct val="0"/>
              </a:spcBef>
              <a:spcAft>
                <a:spcPct val="0"/>
              </a:spcAft>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14</a:t>
            </a:fld>
            <a:endParaRPr lang="en-US" dirty="0"/>
          </a:p>
        </p:txBody>
      </p:sp>
    </p:spTree>
    <p:extLst>
      <p:ext uri="{BB962C8B-B14F-4D97-AF65-F5344CB8AC3E}">
        <p14:creationId xmlns:p14="http://schemas.microsoft.com/office/powerpoint/2010/main" val="384290019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EE1991DF-08AB-6B46-8883-62160ACA51E1}"/>
              </a:ext>
            </a:extLst>
          </p:cNvPr>
          <p:cNvSpPr/>
          <p:nvPr/>
        </p:nvSpPr>
        <p:spPr>
          <a:xfrm>
            <a:off x="10634" y="37070"/>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26206679-4FC5-0B4B-BAEB-E89837A4DBD1}"/>
              </a:ext>
            </a:extLst>
          </p:cNvPr>
          <p:cNvSpPr/>
          <p:nvPr/>
        </p:nvSpPr>
        <p:spPr>
          <a:xfrm>
            <a:off x="7159284" y="19347"/>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Screen Shot 2021-10-07 at 9.04.07 AM.png"/>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08000" y="23575"/>
            <a:ext cx="7971400" cy="5143500"/>
          </a:xfrm>
          <a:prstGeom prst="rect">
            <a:avLst/>
          </a:prstGeom>
        </p:spPr>
      </p:pic>
      <p:sp>
        <p:nvSpPr>
          <p:cNvPr id="6" name="Oval 5">
            <a:extLst>
              <a:ext uri="{FF2B5EF4-FFF2-40B4-BE49-F238E27FC236}">
                <a16:creationId xmlns:a16="http://schemas.microsoft.com/office/drawing/2014/main" id="{711D96C0-67C6-6640-8312-AD5C6FC838B4}"/>
              </a:ext>
            </a:extLst>
          </p:cNvPr>
          <p:cNvSpPr/>
          <p:nvPr/>
        </p:nvSpPr>
        <p:spPr>
          <a:xfrm rot="21068433">
            <a:off x="5486054" y="1443529"/>
            <a:ext cx="352136" cy="502582"/>
          </a:xfrm>
          <a:prstGeom prst="ellipse">
            <a:avLst/>
          </a:prstGeom>
          <a:solidFill>
            <a:srgbClr val="2B240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5" name="TextBox 4">
            <a:extLst>
              <a:ext uri="{FF2B5EF4-FFF2-40B4-BE49-F238E27FC236}">
                <a16:creationId xmlns:a16="http://schemas.microsoft.com/office/drawing/2014/main" id="{17E94BEC-6EC3-9846-A911-46F3325B792B}"/>
              </a:ext>
            </a:extLst>
          </p:cNvPr>
          <p:cNvSpPr txBox="1"/>
          <p:nvPr/>
        </p:nvSpPr>
        <p:spPr>
          <a:xfrm>
            <a:off x="1531345" y="1600424"/>
            <a:ext cx="1828800" cy="338554"/>
          </a:xfrm>
          <a:prstGeom prst="rect">
            <a:avLst/>
          </a:prstGeom>
          <a:solidFill>
            <a:schemeClr val="bg1"/>
          </a:solidFill>
        </p:spPr>
        <p:txBody>
          <a:bodyPr wrap="square" rtlCol="0">
            <a:spAutoFit/>
          </a:bodyPr>
          <a:lstStyle/>
          <a:p>
            <a:r>
              <a:rPr lang="en-US" sz="1600" dirty="0" err="1"/>
              <a:t>canta</a:t>
            </a:r>
            <a:r>
              <a:rPr lang="en-US" sz="1600" dirty="0"/>
              <a:t>  	   </a:t>
            </a:r>
            <a:r>
              <a:rPr lang="en-US" sz="1600" dirty="0" err="1"/>
              <a:t>cantó</a:t>
            </a:r>
            <a:endParaRPr lang="en-US" sz="1600" dirty="0"/>
          </a:p>
        </p:txBody>
      </p:sp>
      <p:sp>
        <p:nvSpPr>
          <p:cNvPr id="8" name="Slide Number Placeholder 3">
            <a:extLst>
              <a:ext uri="{FF2B5EF4-FFF2-40B4-BE49-F238E27FC236}">
                <a16:creationId xmlns:a16="http://schemas.microsoft.com/office/drawing/2014/main" id="{595197F2-F633-D240-8A6C-06E6DF503EC7}"/>
              </a:ext>
            </a:extLst>
          </p:cNvPr>
          <p:cNvSpPr>
            <a:spLocks noGrp="1"/>
          </p:cNvSpPr>
          <p:nvPr>
            <p:ph type="sldNum" sz="quarter" idx="10"/>
          </p:nvPr>
        </p:nvSpPr>
        <p:spPr>
          <a:xfrm>
            <a:off x="6638264"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15</a:t>
            </a:fld>
            <a:endParaRPr lang="en-US" dirty="0"/>
          </a:p>
        </p:txBody>
      </p:sp>
      <p:pic>
        <p:nvPicPr>
          <p:cNvPr id="10" name="S05_C1.wav" descr="S05_C1.wav">
            <a:hlinkClick r:id="" action="ppaction://media"/>
            <a:extLst>
              <a:ext uri="{FF2B5EF4-FFF2-40B4-BE49-F238E27FC236}">
                <a16:creationId xmlns:a16="http://schemas.microsoft.com/office/drawing/2014/main" id="{2E905B84-29CF-8848-972F-B48405CB4C7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3782541" y="432490"/>
            <a:ext cx="270476" cy="256399"/>
          </a:xfrm>
          <a:prstGeom prst="rect">
            <a:avLst/>
          </a:prstGeom>
        </p:spPr>
      </p:pic>
    </p:spTree>
    <p:extLst>
      <p:ext uri="{BB962C8B-B14F-4D97-AF65-F5344CB8AC3E}">
        <p14:creationId xmlns:p14="http://schemas.microsoft.com/office/powerpoint/2010/main" val="3273562218"/>
      </p:ext>
    </p:extLst>
  </p:cSld>
  <p:clrMapOvr>
    <a:masterClrMapping/>
  </p:clrMapOvr>
  <p:timing>
    <p:tnLst>
      <p:par>
        <p:cTn id="1" dur="indefinite" restart="never" nodeType="tmRoot">
          <p:childTnLst>
            <p:audio>
              <p:cMediaNode vol="80000">
                <p:cTn id="2" fill="hold" display="0">
                  <p:stCondLst>
                    <p:cond delay="indefinite"/>
                  </p:stCondLst>
                  <p:endCondLst>
                    <p:cond evt="onStopAudio" delay="0">
                      <p:tgtEl>
                        <p:sldTgt/>
                      </p:tgtEl>
                    </p:cond>
                  </p:endCondLst>
                </p:cTn>
                <p:tgtEl>
                  <p:spTgt spid="10"/>
                </p:tgtEl>
              </p:cMediaNode>
            </p:audio>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bg>
      <p:bgPr>
        <a:solidFill>
          <a:schemeClr val="tx1"/>
        </a:solidFill>
        <a:effectLst/>
      </p:bgPr>
    </p:bg>
    <p:spTree>
      <p:nvGrpSpPr>
        <p:cNvPr id="1" name=""/>
        <p:cNvGrpSpPr/>
        <p:nvPr/>
      </p:nvGrpSpPr>
      <p:grpSpPr>
        <a:xfrm>
          <a:off x="0" y="0"/>
          <a:ext cx="0" cy="0"/>
          <a:chOff x="0" y="0"/>
          <a:chExt cx="0" cy="0"/>
        </a:xfrm>
      </p:grpSpPr>
      <p:sp>
        <p:nvSpPr>
          <p:cNvPr id="9" name="Rectangle 8">
            <a:extLst>
              <a:ext uri="{FF2B5EF4-FFF2-40B4-BE49-F238E27FC236}">
                <a16:creationId xmlns:a16="http://schemas.microsoft.com/office/drawing/2014/main" id="{C9EF8F08-BCC5-5846-A1E7-57D0BBFDF9B5}"/>
              </a:ext>
            </a:extLst>
          </p:cNvPr>
          <p:cNvSpPr/>
          <p:nvPr/>
        </p:nvSpPr>
        <p:spPr>
          <a:xfrm>
            <a:off x="10634" y="37070"/>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Rectangle 9">
            <a:extLst>
              <a:ext uri="{FF2B5EF4-FFF2-40B4-BE49-F238E27FC236}">
                <a16:creationId xmlns:a16="http://schemas.microsoft.com/office/drawing/2014/main" id="{665D999D-A61B-8948-B0DF-45353FF1015B}"/>
              </a:ext>
            </a:extLst>
          </p:cNvPr>
          <p:cNvSpPr/>
          <p:nvPr/>
        </p:nvSpPr>
        <p:spPr>
          <a:xfrm>
            <a:off x="7159284" y="19347"/>
            <a:ext cx="1973633" cy="919860"/>
          </a:xfrm>
          <a:prstGeom prst="rect">
            <a:avLst/>
          </a:prstGeom>
          <a:solidFill>
            <a:schemeClr val="tx1"/>
          </a:solid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 name="Picture 1" descr="Screen Shot 2021-10-07 at 9.04.15 AM.png"/>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45167" y="0"/>
            <a:ext cx="7851135" cy="5143500"/>
          </a:xfrm>
          <a:prstGeom prst="rect">
            <a:avLst/>
          </a:prstGeom>
        </p:spPr>
      </p:pic>
      <p:sp>
        <p:nvSpPr>
          <p:cNvPr id="5" name="TextBox 4">
            <a:extLst>
              <a:ext uri="{FF2B5EF4-FFF2-40B4-BE49-F238E27FC236}">
                <a16:creationId xmlns:a16="http://schemas.microsoft.com/office/drawing/2014/main" id="{74AAE191-0857-524B-ABDC-30CE27F18DE6}"/>
              </a:ext>
            </a:extLst>
          </p:cNvPr>
          <p:cNvSpPr txBox="1"/>
          <p:nvPr/>
        </p:nvSpPr>
        <p:spPr>
          <a:xfrm>
            <a:off x="1420132" y="1279147"/>
            <a:ext cx="1828800" cy="830997"/>
          </a:xfrm>
          <a:prstGeom prst="rect">
            <a:avLst/>
          </a:prstGeom>
          <a:solidFill>
            <a:schemeClr val="bg1"/>
          </a:solidFill>
        </p:spPr>
        <p:txBody>
          <a:bodyPr wrap="square" rtlCol="0">
            <a:spAutoFit/>
          </a:bodyPr>
          <a:lstStyle/>
          <a:p>
            <a:endParaRPr lang="en-US" sz="1600" dirty="0"/>
          </a:p>
          <a:p>
            <a:r>
              <a:rPr lang="en-US" sz="1600" dirty="0" err="1"/>
              <a:t>canta</a:t>
            </a:r>
            <a:r>
              <a:rPr lang="en-US" sz="1600" dirty="0"/>
              <a:t>  	   canto</a:t>
            </a:r>
          </a:p>
          <a:p>
            <a:endParaRPr lang="en-US" sz="1600" dirty="0"/>
          </a:p>
        </p:txBody>
      </p:sp>
      <p:sp>
        <p:nvSpPr>
          <p:cNvPr id="4" name="Oval 3">
            <a:extLst>
              <a:ext uri="{FF2B5EF4-FFF2-40B4-BE49-F238E27FC236}">
                <a16:creationId xmlns:a16="http://schemas.microsoft.com/office/drawing/2014/main" id="{808AF386-9794-D040-BC8F-9A8D5F3A622E}"/>
              </a:ext>
            </a:extLst>
          </p:cNvPr>
          <p:cNvSpPr/>
          <p:nvPr/>
        </p:nvSpPr>
        <p:spPr>
          <a:xfrm rot="21068433">
            <a:off x="5368024" y="1398934"/>
            <a:ext cx="352136" cy="502582"/>
          </a:xfrm>
          <a:prstGeom prst="ellipse">
            <a:avLst/>
          </a:prstGeom>
          <a:solidFill>
            <a:srgbClr val="2B240B"/>
          </a:solidFill>
          <a:ln>
            <a:noFill/>
          </a:ln>
        </p:spPr>
        <p:style>
          <a:lnRef idx="2">
            <a:schemeClr val="dk1">
              <a:shade val="50000"/>
            </a:schemeClr>
          </a:lnRef>
          <a:fillRef idx="1">
            <a:schemeClr val="dk1"/>
          </a:fillRef>
          <a:effectRef idx="0">
            <a:schemeClr val="dk1"/>
          </a:effectRef>
          <a:fontRef idx="minor">
            <a:schemeClr val="lt1"/>
          </a:fontRef>
        </p:style>
        <p:txBody>
          <a:bodyPr rtlCol="0" anchor="ctr"/>
          <a:lstStyle/>
          <a:p>
            <a:pPr algn="ctr"/>
            <a:endParaRPr lang="en-US"/>
          </a:p>
        </p:txBody>
      </p:sp>
      <p:sp>
        <p:nvSpPr>
          <p:cNvPr id="3" name="Rectangle 2">
            <a:extLst>
              <a:ext uri="{FF2B5EF4-FFF2-40B4-BE49-F238E27FC236}">
                <a16:creationId xmlns:a16="http://schemas.microsoft.com/office/drawing/2014/main" id="{71994CBF-230C-6C4B-9AE1-C65CD27EB19A}"/>
              </a:ext>
            </a:extLst>
          </p:cNvPr>
          <p:cNvSpPr/>
          <p:nvPr/>
        </p:nvSpPr>
        <p:spPr>
          <a:xfrm>
            <a:off x="1396311" y="1359243"/>
            <a:ext cx="766119" cy="729049"/>
          </a:xfrm>
          <a:prstGeom prst="rect">
            <a:avLst/>
          </a:prstGeom>
          <a:noFill/>
          <a:ln>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26C97F45-4244-8C4B-916C-8AB22DCEC829}"/>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16</a:t>
            </a:fld>
            <a:endParaRPr lang="en-US" dirty="0"/>
          </a:p>
        </p:txBody>
      </p:sp>
    </p:spTree>
    <p:extLst>
      <p:ext uri="{BB962C8B-B14F-4D97-AF65-F5344CB8AC3E}">
        <p14:creationId xmlns:p14="http://schemas.microsoft.com/office/powerpoint/2010/main" val="256441216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5" name="Rectangle 14">
            <a:extLst>
              <a:ext uri="{FF2B5EF4-FFF2-40B4-BE49-F238E27FC236}">
                <a16:creationId xmlns:a16="http://schemas.microsoft.com/office/drawing/2014/main" id="{64DC2EC4-FC41-9B4D-8EFA-C2671FBEA76C}"/>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descr="Chart, line chart&#10;&#10;Description automatically generated">
            <a:extLst>
              <a:ext uri="{FF2B5EF4-FFF2-40B4-BE49-F238E27FC236}">
                <a16:creationId xmlns:a16="http://schemas.microsoft.com/office/drawing/2014/main" id="{A24B727B-F3E2-424A-8F4A-2FF26C3BC6D7}"/>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1159221" y="0"/>
            <a:ext cx="7715250" cy="5143500"/>
          </a:xfrm>
          <a:prstGeom prst="rect">
            <a:avLst/>
          </a:prstGeom>
        </p:spPr>
      </p:pic>
      <p:sp>
        <p:nvSpPr>
          <p:cNvPr id="2" name="Title 1">
            <a:extLst>
              <a:ext uri="{FF2B5EF4-FFF2-40B4-BE49-F238E27FC236}">
                <a16:creationId xmlns:a16="http://schemas.microsoft.com/office/drawing/2014/main" id="{FBA0E497-CB26-CD4D-B203-E2E233C37867}"/>
              </a:ext>
            </a:extLst>
          </p:cNvPr>
          <p:cNvSpPr>
            <a:spLocks noGrp="1"/>
          </p:cNvSpPr>
          <p:nvPr>
            <p:ph type="title"/>
          </p:nvPr>
        </p:nvSpPr>
        <p:spPr>
          <a:xfrm>
            <a:off x="86495" y="4364007"/>
            <a:ext cx="8229600" cy="606029"/>
          </a:xfrm>
        </p:spPr>
        <p:txBody>
          <a:bodyPr/>
          <a:lstStyle/>
          <a:p>
            <a:r>
              <a:rPr lang="en-US" dirty="0">
                <a:solidFill>
                  <a:srgbClr val="941100"/>
                </a:solidFill>
                <a:latin typeface="Seravek" panose="020B0503040000020004" pitchFamily="34" charset="0"/>
              </a:rPr>
              <a:t>Results</a:t>
            </a:r>
            <a:br>
              <a:rPr lang="en-US" dirty="0">
                <a:solidFill>
                  <a:srgbClr val="941100"/>
                </a:solidFill>
                <a:latin typeface="Seravek" panose="020B0503040000020004" pitchFamily="34" charset="0"/>
              </a:rPr>
            </a:br>
            <a:r>
              <a:rPr lang="en-US" sz="2000" dirty="0" err="1">
                <a:solidFill>
                  <a:schemeClr val="tx1"/>
                </a:solidFill>
                <a:latin typeface="Seravek" panose="020B0503040000020004" pitchFamily="34" charset="0"/>
              </a:rPr>
              <a:t>Timecourse</a:t>
            </a:r>
            <a:endParaRPr lang="en-US" dirty="0">
              <a:solidFill>
                <a:schemeClr val="tx1"/>
              </a:solidFill>
              <a:latin typeface="Seravek" panose="020B0503040000020004" pitchFamily="34" charset="0"/>
            </a:endParaRPr>
          </a:p>
        </p:txBody>
      </p:sp>
      <p:sp>
        <p:nvSpPr>
          <p:cNvPr id="4" name="Slide Number Placeholder 3">
            <a:extLst>
              <a:ext uri="{FF2B5EF4-FFF2-40B4-BE49-F238E27FC236}">
                <a16:creationId xmlns:a16="http://schemas.microsoft.com/office/drawing/2014/main" id="{FF529546-B242-164A-8385-CB9DD9CBF619}"/>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17</a:t>
            </a:fld>
            <a:endParaRPr lang="en-US"/>
          </a:p>
        </p:txBody>
      </p:sp>
      <p:sp>
        <p:nvSpPr>
          <p:cNvPr id="9" name="TextBox 8">
            <a:extLst>
              <a:ext uri="{FF2B5EF4-FFF2-40B4-BE49-F238E27FC236}">
                <a16:creationId xmlns:a16="http://schemas.microsoft.com/office/drawing/2014/main" id="{0C073080-8C49-9448-89F1-28C63CD7A1DB}"/>
              </a:ext>
            </a:extLst>
          </p:cNvPr>
          <p:cNvSpPr txBox="1"/>
          <p:nvPr/>
        </p:nvSpPr>
        <p:spPr>
          <a:xfrm>
            <a:off x="6253267" y="-135332"/>
            <a:ext cx="989758" cy="461665"/>
          </a:xfrm>
          <a:prstGeom prst="rect">
            <a:avLst/>
          </a:prstGeom>
          <a:noFill/>
        </p:spPr>
        <p:txBody>
          <a:bodyPr wrap="none" rtlCol="0">
            <a:spAutoFit/>
          </a:bodyPr>
          <a:lstStyle/>
          <a:p>
            <a:r>
              <a:rPr lang="en-US" dirty="0" err="1">
                <a:latin typeface="Seravek" panose="020B0503040000020004" pitchFamily="34" charset="0"/>
              </a:rPr>
              <a:t>can.ta</a:t>
            </a:r>
            <a:endParaRPr lang="en-US" dirty="0">
              <a:latin typeface="Seravek" panose="020B0503040000020004" pitchFamily="34" charset="0"/>
            </a:endParaRPr>
          </a:p>
        </p:txBody>
      </p:sp>
      <p:sp>
        <p:nvSpPr>
          <p:cNvPr id="5" name="Rectangle 4">
            <a:extLst>
              <a:ext uri="{FF2B5EF4-FFF2-40B4-BE49-F238E27FC236}">
                <a16:creationId xmlns:a16="http://schemas.microsoft.com/office/drawing/2014/main" id="{AC2F7D58-4FF2-174A-960B-87F5A77CB508}"/>
              </a:ext>
            </a:extLst>
          </p:cNvPr>
          <p:cNvSpPr/>
          <p:nvPr/>
        </p:nvSpPr>
        <p:spPr>
          <a:xfrm>
            <a:off x="7293166" y="4472848"/>
            <a:ext cx="209320" cy="176270"/>
          </a:xfrm>
          <a:prstGeom prst="rect">
            <a:avLst/>
          </a:prstGeom>
          <a:ln>
            <a:solidFill>
              <a:schemeClr val="bg1"/>
            </a:solidFill>
          </a:ln>
        </p:spPr>
        <p:style>
          <a:lnRef idx="2">
            <a:schemeClr val="accent6"/>
          </a:lnRef>
          <a:fillRef idx="1">
            <a:schemeClr val="lt1"/>
          </a:fillRef>
          <a:effectRef idx="0">
            <a:schemeClr val="accent6"/>
          </a:effectRef>
          <a:fontRef idx="minor">
            <a:schemeClr val="dk1"/>
          </a:fontRef>
        </p:style>
        <p:txBody>
          <a:bodyPr rtlCol="0" anchor="ctr"/>
          <a:lstStyle/>
          <a:p>
            <a:pPr algn="ctr"/>
            <a:endParaRPr lang="en-US"/>
          </a:p>
        </p:txBody>
      </p:sp>
      <p:sp>
        <p:nvSpPr>
          <p:cNvPr id="17" name="Slide Number Placeholder 3">
            <a:extLst>
              <a:ext uri="{FF2B5EF4-FFF2-40B4-BE49-F238E27FC236}">
                <a16:creationId xmlns:a16="http://schemas.microsoft.com/office/drawing/2014/main" id="{0F10945D-5297-104A-A488-6BF6012910BC}"/>
              </a:ext>
            </a:extLst>
          </p:cNvPr>
          <p:cNvSpPr txBox="1">
            <a:spLocks/>
          </p:cNvSpPr>
          <p:nvPr/>
        </p:nvSpPr>
        <p:spPr>
          <a:xfrm>
            <a:off x="6899189" y="25421"/>
            <a:ext cx="2133600" cy="357188"/>
          </a:xfrm>
          <a:prstGeom prst="rect">
            <a:avLst/>
          </a:prstGeom>
          <a:ln/>
        </p:spPr>
        <p:txBody>
          <a:bodyPr vert="horz" lIns="91440" tIns="45720" rIns="91440" bIns="45720" rtlCol="0" anchor="ctr"/>
          <a:lstStyle>
            <a:defPPr>
              <a:defRPr lang="en-US"/>
            </a:defPPr>
            <a:lvl1pPr marL="0" algn="r" defTabSz="914400" rtl="0" eaLnBrk="1" fontAlgn="base" latinLnBrk="0" hangingPunct="1">
              <a:spcBef>
                <a:spcPct val="0"/>
              </a:spcBef>
              <a:spcAft>
                <a:spcPct val="0"/>
              </a:spcAft>
              <a:defRPr sz="1200" kern="1200">
                <a:solidFill>
                  <a:schemeClr val="tx1">
                    <a:tint val="75000"/>
                  </a:schemeClr>
                </a:solidFill>
                <a:latin typeface="+mn-lt"/>
                <a:ea typeface="+mn-ea"/>
                <a:cs typeface="+mn-cs"/>
              </a:defRPr>
            </a:lvl1pPr>
            <a:lvl2pPr marL="457200" algn="l" defTabSz="914400" rtl="0" eaLnBrk="1" fontAlgn="base" latinLnBrk="0" hangingPunct="1">
              <a:spcBef>
                <a:spcPct val="0"/>
              </a:spcBef>
              <a:spcAft>
                <a:spcPct val="0"/>
              </a:spcAft>
              <a:defRPr sz="1800" kern="1200">
                <a:solidFill>
                  <a:schemeClr val="tx1"/>
                </a:solidFill>
                <a:latin typeface="+mn-lt"/>
                <a:ea typeface="+mn-ea"/>
                <a:cs typeface="+mn-cs"/>
              </a:defRPr>
            </a:lvl2pPr>
            <a:lvl3pPr marL="914400" algn="l" defTabSz="914400" rtl="0" eaLnBrk="1" fontAlgn="base" latinLnBrk="0" hangingPunct="1">
              <a:spcBef>
                <a:spcPct val="0"/>
              </a:spcBef>
              <a:spcAft>
                <a:spcPct val="0"/>
              </a:spcAft>
              <a:defRPr sz="1800" kern="1200">
                <a:solidFill>
                  <a:schemeClr val="tx1"/>
                </a:solidFill>
                <a:latin typeface="+mn-lt"/>
                <a:ea typeface="+mn-ea"/>
                <a:cs typeface="+mn-cs"/>
              </a:defRPr>
            </a:lvl3pPr>
            <a:lvl4pPr marL="1371600" algn="l" defTabSz="914400" rtl="0" eaLnBrk="1" fontAlgn="base" latinLnBrk="0" hangingPunct="1">
              <a:spcBef>
                <a:spcPct val="0"/>
              </a:spcBef>
              <a:spcAft>
                <a:spcPct val="0"/>
              </a:spcAft>
              <a:defRPr sz="1800" kern="1200">
                <a:solidFill>
                  <a:schemeClr val="tx1"/>
                </a:solidFill>
                <a:latin typeface="+mn-lt"/>
                <a:ea typeface="+mn-ea"/>
                <a:cs typeface="+mn-cs"/>
              </a:defRPr>
            </a:lvl4pPr>
            <a:lvl5pPr marL="1828800" algn="l" defTabSz="914400" rtl="0" eaLnBrk="1" fontAlgn="base" latinLnBrk="0" hangingPunct="1">
              <a:spcBef>
                <a:spcPct val="0"/>
              </a:spcBef>
              <a:spcAft>
                <a:spcPct val="0"/>
              </a:spcAft>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17</a:t>
            </a:fld>
            <a:endParaRPr lang="en-US" dirty="0"/>
          </a:p>
        </p:txBody>
      </p:sp>
    </p:spTree>
    <p:extLst>
      <p:ext uri="{BB962C8B-B14F-4D97-AF65-F5344CB8AC3E}">
        <p14:creationId xmlns:p14="http://schemas.microsoft.com/office/powerpoint/2010/main" val="3080165212"/>
      </p:ext>
    </p:extLst>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B4AF761B-CFBB-6B4D-8102-59E060BE0A8E}"/>
              </a:ext>
            </a:extLst>
          </p:cNvPr>
          <p:cNvSpPr>
            <a:spLocks noGrp="1"/>
          </p:cNvSpPr>
          <p:nvPr>
            <p:ph type="title"/>
          </p:nvPr>
        </p:nvSpPr>
        <p:spPr/>
        <p:txBody>
          <a:bodyPr/>
          <a:lstStyle/>
          <a:p>
            <a:r>
              <a:rPr lang="en-US" dirty="0">
                <a:solidFill>
                  <a:srgbClr val="941100"/>
                </a:solidFill>
                <a:latin typeface="Seravek" panose="020B0503040000020004" pitchFamily="34" charset="0"/>
              </a:rPr>
              <a:t>Results</a:t>
            </a:r>
          </a:p>
        </p:txBody>
      </p:sp>
      <p:pic>
        <p:nvPicPr>
          <p:cNvPr id="6" name="Content Placeholder 5" descr="A picture containing graphical user interface&#10;&#10;Description automatically generated">
            <a:extLst>
              <a:ext uri="{FF2B5EF4-FFF2-40B4-BE49-F238E27FC236}">
                <a16:creationId xmlns:a16="http://schemas.microsoft.com/office/drawing/2014/main" id="{C90FD9D4-A3B0-8441-960F-D5F69AC43F65}"/>
              </a:ext>
            </a:extLst>
          </p:cNvPr>
          <p:cNvPicPr>
            <a:picLocks noGrp="1" noChangeAspect="1"/>
          </p:cNvPicPr>
          <p:nvPr>
            <p:ph idx="1"/>
          </p:nvPr>
        </p:nvPicPr>
        <p:blipFill rotWithShape="1">
          <a:blip r:embed="rId3">
            <a:extLst>
              <a:ext uri="{28A0092B-C50C-407E-A947-70E740481C1C}">
                <a14:useLocalDpi xmlns:a14="http://schemas.microsoft.com/office/drawing/2010/main" val="0"/>
              </a:ext>
            </a:extLst>
          </a:blip>
          <a:srcRect b="16823"/>
          <a:stretch/>
        </p:blipFill>
        <p:spPr>
          <a:xfrm>
            <a:off x="2979737" y="645459"/>
            <a:ext cx="4084255" cy="3397153"/>
          </a:xfrm>
        </p:spPr>
      </p:pic>
      <p:sp>
        <p:nvSpPr>
          <p:cNvPr id="4" name="Slide Number Placeholder 3">
            <a:extLst>
              <a:ext uri="{FF2B5EF4-FFF2-40B4-BE49-F238E27FC236}">
                <a16:creationId xmlns:a16="http://schemas.microsoft.com/office/drawing/2014/main" id="{FCD81B0D-2CB7-0549-99BA-CC3CCF9A214B}"/>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18</a:t>
            </a:fld>
            <a:endParaRPr lang="en-US"/>
          </a:p>
        </p:txBody>
      </p:sp>
      <p:pic>
        <p:nvPicPr>
          <p:cNvPr id="7" name="Content Placeholder 5" descr="A picture containing graphical user interface&#10;&#10;Description automatically generated">
            <a:extLst>
              <a:ext uri="{FF2B5EF4-FFF2-40B4-BE49-F238E27FC236}">
                <a16:creationId xmlns:a16="http://schemas.microsoft.com/office/drawing/2014/main" id="{69D6E4B5-BE03-5847-BEE7-9B67120E56A4}"/>
              </a:ext>
            </a:extLst>
          </p:cNvPr>
          <p:cNvPicPr>
            <a:picLocks noChangeAspect="1"/>
          </p:cNvPicPr>
          <p:nvPr/>
        </p:nvPicPr>
        <p:blipFill rotWithShape="1">
          <a:blip r:embed="rId3">
            <a:extLst>
              <a:ext uri="{28A0092B-C50C-407E-A947-70E740481C1C}">
                <a14:useLocalDpi xmlns:a14="http://schemas.microsoft.com/office/drawing/2010/main" val="0"/>
              </a:ext>
            </a:extLst>
          </a:blip>
          <a:srcRect b="16823"/>
          <a:stretch/>
        </p:blipFill>
        <p:spPr bwMode="auto">
          <a:xfrm>
            <a:off x="2685559" y="-13447"/>
            <a:ext cx="6350865" cy="528244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pic>
      <p:sp>
        <p:nvSpPr>
          <p:cNvPr id="9" name="Rectangle 8">
            <a:extLst>
              <a:ext uri="{FF2B5EF4-FFF2-40B4-BE49-F238E27FC236}">
                <a16:creationId xmlns:a16="http://schemas.microsoft.com/office/drawing/2014/main" id="{75F672AA-CF79-A442-B101-A2E5AFFD9D46}"/>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3">
            <a:extLst>
              <a:ext uri="{FF2B5EF4-FFF2-40B4-BE49-F238E27FC236}">
                <a16:creationId xmlns:a16="http://schemas.microsoft.com/office/drawing/2014/main" id="{AD09DB76-027E-FF4B-9F3D-4E467E9B85B2}"/>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18</a:t>
            </a:fld>
            <a:endParaRPr lang="en-US" dirty="0"/>
          </a:p>
        </p:txBody>
      </p:sp>
      <p:sp>
        <p:nvSpPr>
          <p:cNvPr id="8" name="TextBox 7">
            <a:extLst>
              <a:ext uri="{FF2B5EF4-FFF2-40B4-BE49-F238E27FC236}">
                <a16:creationId xmlns:a16="http://schemas.microsoft.com/office/drawing/2014/main" id="{FF5FFD86-E640-4049-B393-8283B21699A3}"/>
              </a:ext>
            </a:extLst>
          </p:cNvPr>
          <p:cNvSpPr txBox="1"/>
          <p:nvPr/>
        </p:nvSpPr>
        <p:spPr>
          <a:xfrm>
            <a:off x="3179135" y="54701"/>
            <a:ext cx="2647511" cy="215444"/>
          </a:xfrm>
          <a:prstGeom prst="rect">
            <a:avLst/>
          </a:prstGeom>
          <a:solidFill>
            <a:srgbClr val="FF7E79"/>
          </a:solidFill>
        </p:spPr>
        <p:txBody>
          <a:bodyPr wrap="square" rtlCol="0">
            <a:spAutoFit/>
          </a:bodyPr>
          <a:lstStyle/>
          <a:p>
            <a:pPr algn="ctr"/>
            <a:r>
              <a:rPr lang="en-US" sz="800" dirty="0">
                <a:latin typeface="Seravek" panose="020B0503040000020004" pitchFamily="34" charset="0"/>
              </a:rPr>
              <a:t>English</a:t>
            </a:r>
          </a:p>
        </p:txBody>
      </p:sp>
      <p:sp>
        <p:nvSpPr>
          <p:cNvPr id="11" name="TextBox 10">
            <a:extLst>
              <a:ext uri="{FF2B5EF4-FFF2-40B4-BE49-F238E27FC236}">
                <a16:creationId xmlns:a16="http://schemas.microsoft.com/office/drawing/2014/main" id="{264B6B82-CB80-CE4E-A3D9-747AD992C45C}"/>
              </a:ext>
            </a:extLst>
          </p:cNvPr>
          <p:cNvSpPr txBox="1"/>
          <p:nvPr/>
        </p:nvSpPr>
        <p:spPr>
          <a:xfrm>
            <a:off x="5904622" y="58242"/>
            <a:ext cx="2647511" cy="215444"/>
          </a:xfrm>
          <a:prstGeom prst="rect">
            <a:avLst/>
          </a:prstGeom>
          <a:solidFill>
            <a:srgbClr val="517ED9"/>
          </a:solidFill>
        </p:spPr>
        <p:txBody>
          <a:bodyPr wrap="square" rtlCol="0">
            <a:spAutoFit/>
          </a:bodyPr>
          <a:lstStyle/>
          <a:p>
            <a:pPr algn="ctr"/>
            <a:r>
              <a:rPr lang="en-US" sz="800" dirty="0">
                <a:latin typeface="Seravek" panose="020B0503040000020004" pitchFamily="34" charset="0"/>
              </a:rPr>
              <a:t>Mandarin Chinese</a:t>
            </a:r>
          </a:p>
        </p:txBody>
      </p:sp>
    </p:spTree>
    <p:extLst>
      <p:ext uri="{BB962C8B-B14F-4D97-AF65-F5344CB8AC3E}">
        <p14:creationId xmlns:p14="http://schemas.microsoft.com/office/powerpoint/2010/main" val="2986875572"/>
      </p:ext>
    </p:extLst>
  </p:cSld>
  <p:clrMapOvr>
    <a:masterClrMapping/>
  </p:clrMapOvr>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1072CBC-1279-DA48-9047-39A3B46BC77E}"/>
              </a:ext>
            </a:extLst>
          </p:cNvPr>
          <p:cNvSpPr>
            <a:spLocks noGrp="1"/>
          </p:cNvSpPr>
          <p:nvPr>
            <p:ph type="title"/>
          </p:nvPr>
        </p:nvSpPr>
        <p:spPr/>
        <p:txBody>
          <a:bodyPr/>
          <a:lstStyle/>
          <a:p>
            <a:r>
              <a:rPr lang="en-US" dirty="0">
                <a:solidFill>
                  <a:srgbClr val="941100"/>
                </a:solidFill>
                <a:latin typeface="Seravek" panose="020B0503040000020004" pitchFamily="34" charset="0"/>
              </a:rPr>
              <a:t>Discussion</a:t>
            </a:r>
          </a:p>
        </p:txBody>
      </p:sp>
      <p:sp>
        <p:nvSpPr>
          <p:cNvPr id="3" name="Content Placeholder 2">
            <a:extLst>
              <a:ext uri="{FF2B5EF4-FFF2-40B4-BE49-F238E27FC236}">
                <a16:creationId xmlns:a16="http://schemas.microsoft.com/office/drawing/2014/main" id="{859D60D9-2DD7-5042-A190-7B143132C48B}"/>
              </a:ext>
            </a:extLst>
          </p:cNvPr>
          <p:cNvSpPr>
            <a:spLocks noGrp="1"/>
          </p:cNvSpPr>
          <p:nvPr>
            <p:ph idx="1"/>
          </p:nvPr>
        </p:nvSpPr>
        <p:spPr/>
        <p:txBody>
          <a:bodyPr/>
          <a:lstStyle/>
          <a:p>
            <a:r>
              <a:rPr lang="en-US" sz="2000" dirty="0">
                <a:latin typeface="Seravek" panose="020B0503040000020004" pitchFamily="34" charset="0"/>
              </a:rPr>
              <a:t>L2 proficiency and L2 use have distinct effects</a:t>
            </a:r>
          </a:p>
          <a:p>
            <a:pPr lvl="1"/>
            <a:r>
              <a:rPr lang="en-US" dirty="0">
                <a:latin typeface="Seravek" panose="020B0503040000020004" pitchFamily="34" charset="0"/>
              </a:rPr>
              <a:t>Usage-based models </a:t>
            </a:r>
            <a:r>
              <a:rPr lang="en-US" sz="1000" dirty="0">
                <a:latin typeface="Seravek" panose="020B0503040000020004" pitchFamily="34" charset="0"/>
              </a:rPr>
              <a:t>(Bates &amp; </a:t>
            </a:r>
            <a:r>
              <a:rPr lang="en-US" sz="1000" dirty="0" err="1">
                <a:latin typeface="Seravek" panose="020B0503040000020004" pitchFamily="34" charset="0"/>
              </a:rPr>
              <a:t>MacWhinney</a:t>
            </a:r>
            <a:r>
              <a:rPr lang="en-US" sz="1000" dirty="0">
                <a:latin typeface="Seravek" panose="020B0503040000020004" pitchFamily="34" charset="0"/>
              </a:rPr>
              <a:t>, 1982; Ellis, 2006)</a:t>
            </a:r>
          </a:p>
          <a:p>
            <a:pPr lvl="1"/>
            <a:r>
              <a:rPr lang="en-US" dirty="0">
                <a:latin typeface="Seravek" panose="020B0503040000020004" pitchFamily="34" charset="0"/>
              </a:rPr>
              <a:t>Consequences in the brain models </a:t>
            </a:r>
            <a:r>
              <a:rPr lang="en-US" sz="1000" dirty="0">
                <a:latin typeface="Seravek" panose="020B0503040000020004" pitchFamily="34" charset="0"/>
              </a:rPr>
              <a:t>(Del </a:t>
            </a:r>
            <a:r>
              <a:rPr lang="en-US" sz="1000" dirty="0" err="1">
                <a:latin typeface="Seravek" panose="020B0503040000020004" pitchFamily="34" charset="0"/>
              </a:rPr>
              <a:t>Maschio</a:t>
            </a:r>
            <a:r>
              <a:rPr lang="en-US" sz="1000" dirty="0">
                <a:latin typeface="Seravek" panose="020B0503040000020004" pitchFamily="34" charset="0"/>
              </a:rPr>
              <a:t> et al., 2020)</a:t>
            </a:r>
          </a:p>
          <a:p>
            <a:pPr lvl="1"/>
            <a:endParaRPr lang="en-US" dirty="0">
              <a:latin typeface="Seravek" panose="020B0503040000020004" pitchFamily="34" charset="0"/>
            </a:endParaRPr>
          </a:p>
          <a:p>
            <a:r>
              <a:rPr lang="en-US" sz="2000" dirty="0">
                <a:latin typeface="Seravek" panose="020B0503040000020004" pitchFamily="34" charset="0"/>
              </a:rPr>
              <a:t>L1 interacts with L2 experience </a:t>
            </a:r>
          </a:p>
          <a:p>
            <a:pPr lvl="1"/>
            <a:r>
              <a:rPr lang="en-US" dirty="0">
                <a:latin typeface="Seravek" panose="020B0503040000020004" pitchFamily="34" charset="0"/>
              </a:rPr>
              <a:t>Cross-linguistic transfer models </a:t>
            </a:r>
            <a:r>
              <a:rPr lang="en-US" sz="1000" dirty="0">
                <a:latin typeface="Seravek" panose="020B0503040000020004" pitchFamily="34" charset="0"/>
              </a:rPr>
              <a:t>(Bates &amp; </a:t>
            </a:r>
            <a:r>
              <a:rPr lang="en-US" sz="1000" dirty="0" err="1">
                <a:latin typeface="Seravek" panose="020B0503040000020004" pitchFamily="34" charset="0"/>
              </a:rPr>
              <a:t>MacWhinney</a:t>
            </a:r>
            <a:r>
              <a:rPr lang="en-US" sz="1000" dirty="0">
                <a:latin typeface="Seravek" panose="020B0503040000020004" pitchFamily="34" charset="0"/>
              </a:rPr>
              <a:t>, 1982; Schwartz &amp; Sprouse, 1994)</a:t>
            </a:r>
          </a:p>
          <a:p>
            <a:pPr lvl="1"/>
            <a:endParaRPr lang="en-US" dirty="0">
              <a:latin typeface="Seravek" panose="020B0503040000020004" pitchFamily="34" charset="0"/>
            </a:endParaRPr>
          </a:p>
          <a:p>
            <a:r>
              <a:rPr lang="en-US" sz="2000" dirty="0">
                <a:latin typeface="Seravek" panose="020B0503040000020004" pitchFamily="34" charset="0"/>
              </a:rPr>
              <a:t>Lexical models of spoken word recognition </a:t>
            </a:r>
            <a:r>
              <a:rPr lang="en-US" sz="1000" dirty="0">
                <a:latin typeface="Seravek" panose="020B0503040000020004" pitchFamily="34" charset="0"/>
              </a:rPr>
              <a:t>(</a:t>
            </a:r>
            <a:r>
              <a:rPr lang="en-US" sz="1000" dirty="0" err="1">
                <a:latin typeface="Seravek" panose="020B0503040000020004" pitchFamily="34" charset="0"/>
              </a:rPr>
              <a:t>Hopp</a:t>
            </a:r>
            <a:r>
              <a:rPr lang="en-US" sz="1000" dirty="0">
                <a:latin typeface="Seravek" panose="020B0503040000020004" pitchFamily="34" charset="0"/>
              </a:rPr>
              <a:t>, 2015; Patterson et al., 2017; </a:t>
            </a:r>
            <a:r>
              <a:rPr lang="en-US" sz="1000" dirty="0" err="1">
                <a:latin typeface="Seravek" panose="020B0503040000020004" pitchFamily="34" charset="0"/>
              </a:rPr>
              <a:t>Kaan</a:t>
            </a:r>
            <a:r>
              <a:rPr lang="en-US" sz="1000" dirty="0">
                <a:latin typeface="Seravek" panose="020B0503040000020004" pitchFamily="34" charset="0"/>
              </a:rPr>
              <a:t>, 2014)</a:t>
            </a:r>
          </a:p>
          <a:p>
            <a:r>
              <a:rPr lang="en-US" sz="2000" dirty="0">
                <a:latin typeface="Seravek" panose="020B0503040000020004" pitchFamily="34" charset="0"/>
              </a:rPr>
              <a:t>Utility of prediction </a:t>
            </a:r>
            <a:r>
              <a:rPr lang="en-US" sz="1000" dirty="0">
                <a:latin typeface="Seravek" panose="020B0503040000020004" pitchFamily="34" charset="0"/>
              </a:rPr>
              <a:t>(</a:t>
            </a:r>
            <a:r>
              <a:rPr lang="en-US" sz="1000" dirty="0" err="1">
                <a:latin typeface="Seravek" panose="020B0503040000020004" pitchFamily="34" charset="0"/>
              </a:rPr>
              <a:t>Kaan</a:t>
            </a:r>
            <a:r>
              <a:rPr lang="en-US" sz="1000" dirty="0">
                <a:latin typeface="Seravek" panose="020B0503040000020004" pitchFamily="34" charset="0"/>
              </a:rPr>
              <a:t> &amp; </a:t>
            </a:r>
            <a:r>
              <a:rPr lang="en-US" sz="1000" dirty="0" err="1">
                <a:latin typeface="Seravek" panose="020B0503040000020004" pitchFamily="34" charset="0"/>
              </a:rPr>
              <a:t>Grüter</a:t>
            </a:r>
            <a:r>
              <a:rPr lang="en-US" sz="1000" dirty="0">
                <a:latin typeface="Seravek" panose="020B0503040000020004" pitchFamily="34" charset="0"/>
              </a:rPr>
              <a:t>, 2021; Kuperberg &amp; Jaeger, 2016 )</a:t>
            </a:r>
          </a:p>
        </p:txBody>
      </p:sp>
      <p:sp>
        <p:nvSpPr>
          <p:cNvPr id="4" name="Slide Number Placeholder 3">
            <a:extLst>
              <a:ext uri="{FF2B5EF4-FFF2-40B4-BE49-F238E27FC236}">
                <a16:creationId xmlns:a16="http://schemas.microsoft.com/office/drawing/2014/main" id="{3050353C-EAD0-F24F-97C9-0AE2B7F4963C}"/>
              </a:ext>
            </a:extLst>
          </p:cNvPr>
          <p:cNvSpPr>
            <a:spLocks noGrp="1"/>
          </p:cNvSpPr>
          <p:nvPr>
            <p:ph type="sldNum" sz="quarter" idx="4294967295"/>
          </p:nvPr>
        </p:nvSpPr>
        <p:spPr>
          <a:xfrm>
            <a:off x="64008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19</a:t>
            </a:fld>
            <a:endParaRPr lang="en-US"/>
          </a:p>
        </p:txBody>
      </p:sp>
      <p:sp>
        <p:nvSpPr>
          <p:cNvPr id="6" name="Rectangle 5">
            <a:extLst>
              <a:ext uri="{FF2B5EF4-FFF2-40B4-BE49-F238E27FC236}">
                <a16:creationId xmlns:a16="http://schemas.microsoft.com/office/drawing/2014/main" id="{080A1069-EB2A-7C42-8C47-D3EC226EFEF9}"/>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8DB7D380-0D69-DC42-A139-FDA4FE62AFD9}"/>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19</a:t>
            </a:fld>
            <a:endParaRPr lang="en-US" dirty="0"/>
          </a:p>
        </p:txBody>
      </p:sp>
    </p:spTree>
    <p:extLst>
      <p:ext uri="{BB962C8B-B14F-4D97-AF65-F5344CB8AC3E}">
        <p14:creationId xmlns:p14="http://schemas.microsoft.com/office/powerpoint/2010/main" val="1937182041"/>
      </p:ext>
    </p:extLst>
  </p:cSld>
  <p:clrMapOvr>
    <a:masterClrMapping/>
  </p:clrMapOvr>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4AD9F-EB64-3841-BEBB-50F44C7BD45F}"/>
              </a:ext>
            </a:extLst>
          </p:cNvPr>
          <p:cNvSpPr>
            <a:spLocks noGrp="1"/>
          </p:cNvSpPr>
          <p:nvPr>
            <p:ph type="title"/>
          </p:nvPr>
        </p:nvSpPr>
        <p:spPr/>
        <p:txBody>
          <a:bodyPr/>
          <a:lstStyle/>
          <a:p>
            <a:pPr algn="ctr"/>
            <a:r>
              <a:rPr lang="en-US" dirty="0">
                <a:solidFill>
                  <a:schemeClr val="tx1"/>
                </a:solidFill>
                <a:latin typeface="Seravek" panose="020B0503040000020004" pitchFamily="34" charset="0"/>
              </a:rPr>
              <a:t>To predict…</a:t>
            </a:r>
          </a:p>
        </p:txBody>
      </p:sp>
      <p:sp>
        <p:nvSpPr>
          <p:cNvPr id="4" name="Slide Number Placeholder 3">
            <a:extLst>
              <a:ext uri="{FF2B5EF4-FFF2-40B4-BE49-F238E27FC236}">
                <a16:creationId xmlns:a16="http://schemas.microsoft.com/office/drawing/2014/main" id="{EF905030-1954-E64F-BE3E-1B7B95C89C7C}"/>
              </a:ext>
            </a:extLst>
          </p:cNvPr>
          <p:cNvSpPr>
            <a:spLocks noGrp="1"/>
          </p:cNvSpPr>
          <p:nvPr>
            <p:ph type="sldNum" sz="quarter" idx="10"/>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a:t>
            </a:fld>
            <a:endParaRPr lang="en-US"/>
          </a:p>
        </p:txBody>
      </p:sp>
      <p:sp>
        <p:nvSpPr>
          <p:cNvPr id="3" name="Rectangle 2">
            <a:extLst>
              <a:ext uri="{FF2B5EF4-FFF2-40B4-BE49-F238E27FC236}">
                <a16:creationId xmlns:a16="http://schemas.microsoft.com/office/drawing/2014/main" id="{5DBC4F7E-77F8-C94D-AC0A-B3601F69E4C0}"/>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 name="Picture 7">
            <a:extLst>
              <a:ext uri="{FF2B5EF4-FFF2-40B4-BE49-F238E27FC236}">
                <a16:creationId xmlns:a16="http://schemas.microsoft.com/office/drawing/2014/main" id="{C9E029EB-1F0C-5F46-9FA4-A9C6F5465D3F}"/>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603504" y="1395984"/>
            <a:ext cx="4572000" cy="2552700"/>
          </a:xfrm>
          <a:prstGeom prst="rect">
            <a:avLst/>
          </a:prstGeom>
        </p:spPr>
      </p:pic>
      <p:pic>
        <p:nvPicPr>
          <p:cNvPr id="12" name="Picture 11">
            <a:extLst>
              <a:ext uri="{FF2B5EF4-FFF2-40B4-BE49-F238E27FC236}">
                <a16:creationId xmlns:a16="http://schemas.microsoft.com/office/drawing/2014/main" id="{CD0D8D92-F514-F544-B8CA-8B4FC48AE6F2}"/>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5613993" y="1561361"/>
            <a:ext cx="4172392" cy="2329167"/>
          </a:xfrm>
          <a:prstGeom prst="rect">
            <a:avLst/>
          </a:prstGeom>
        </p:spPr>
      </p:pic>
      <p:pic>
        <p:nvPicPr>
          <p:cNvPr id="14" name="Content Placeholder 12" descr="A person running on a field&#10;&#10;Description automatically generated with low confidence">
            <a:extLst>
              <a:ext uri="{FF2B5EF4-FFF2-40B4-BE49-F238E27FC236}">
                <a16:creationId xmlns:a16="http://schemas.microsoft.com/office/drawing/2014/main" id="{D3413FB1-A3EA-1746-945F-0736C0060D93}"/>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bwMode="auto">
          <a:xfrm>
            <a:off x="2877288" y="2640676"/>
            <a:ext cx="2794000" cy="23495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pic>
    </p:spTree>
    <p:extLst>
      <p:ext uri="{BB962C8B-B14F-4D97-AF65-F5344CB8AC3E}">
        <p14:creationId xmlns:p14="http://schemas.microsoft.com/office/powerpoint/2010/main" val="1917716591"/>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AF05-C288-0744-B339-72D8060C2BF0}"/>
              </a:ext>
            </a:extLst>
          </p:cNvPr>
          <p:cNvSpPr>
            <a:spLocks noGrp="1"/>
          </p:cNvSpPr>
          <p:nvPr>
            <p:ph type="title"/>
          </p:nvPr>
        </p:nvSpPr>
        <p:spPr/>
        <p:txBody>
          <a:bodyPr/>
          <a:lstStyle/>
          <a:p>
            <a:r>
              <a:rPr lang="en-US" dirty="0">
                <a:solidFill>
                  <a:srgbClr val="941100"/>
                </a:solidFill>
                <a:latin typeface="Seravek" panose="020B0503040000020004" pitchFamily="34" charset="0"/>
              </a:rPr>
              <a:t>STUDY 3:</a:t>
            </a:r>
            <a:br>
              <a:rPr lang="en-US" dirty="0">
                <a:solidFill>
                  <a:srgbClr val="941100"/>
                </a:solidFill>
                <a:latin typeface="Seravek" panose="020B0503040000020004" pitchFamily="34" charset="0"/>
              </a:rPr>
            </a:br>
            <a:r>
              <a:rPr lang="en-US" dirty="0">
                <a:solidFill>
                  <a:srgbClr val="941100"/>
                </a:solidFill>
                <a:latin typeface="Seravek" panose="020B0503040000020004" pitchFamily="34" charset="0"/>
              </a:rPr>
              <a:t>ASSOCIATION BETWEEN VISUOSPATIAL PREDICTION AND LINGUISTIC PREDICTION</a:t>
            </a:r>
          </a:p>
        </p:txBody>
      </p:sp>
      <p:sp>
        <p:nvSpPr>
          <p:cNvPr id="5" name="Rectangle 4">
            <a:extLst>
              <a:ext uri="{FF2B5EF4-FFF2-40B4-BE49-F238E27FC236}">
                <a16:creationId xmlns:a16="http://schemas.microsoft.com/office/drawing/2014/main" id="{5088880A-BDAD-2041-AC55-2033CA9FC5DB}"/>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824DAB1A-37B1-ED46-94A4-3BC39AC94098}"/>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20</a:t>
            </a:fld>
            <a:endParaRPr lang="en-US" dirty="0"/>
          </a:p>
        </p:txBody>
      </p:sp>
    </p:spTree>
    <p:extLst>
      <p:ext uri="{BB962C8B-B14F-4D97-AF65-F5344CB8AC3E}">
        <p14:creationId xmlns:p14="http://schemas.microsoft.com/office/powerpoint/2010/main" val="3733217775"/>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40F16DB3-FA4B-FE49-8448-9EDA4651BB0F}"/>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21</a:t>
            </a:fld>
            <a:endParaRPr lang="en-US"/>
          </a:p>
        </p:txBody>
      </p:sp>
      <p:sp>
        <p:nvSpPr>
          <p:cNvPr id="6" name="Rectangle 5">
            <a:extLst>
              <a:ext uri="{FF2B5EF4-FFF2-40B4-BE49-F238E27FC236}">
                <a16:creationId xmlns:a16="http://schemas.microsoft.com/office/drawing/2014/main" id="{8592DC63-7233-7741-B2B6-543407131BD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0E94F3EA-2FB8-BC44-B5F0-BDB57B439126}"/>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21</a:t>
            </a:fld>
            <a:endParaRPr lang="en-US" dirty="0"/>
          </a:p>
        </p:txBody>
      </p:sp>
      <p:pic>
        <p:nvPicPr>
          <p:cNvPr id="11" name="Picture 10" descr="A picture containing text, sky, outdoor, light&#10;&#10;Description automatically generated">
            <a:extLst>
              <a:ext uri="{FF2B5EF4-FFF2-40B4-BE49-F238E27FC236}">
                <a16:creationId xmlns:a16="http://schemas.microsoft.com/office/drawing/2014/main" id="{8FDF6A30-B193-D641-A1E2-9774805243C3}"/>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77824" y="287227"/>
            <a:ext cx="2442092" cy="1829212"/>
          </a:xfrm>
          <a:prstGeom prst="rect">
            <a:avLst/>
          </a:prstGeom>
        </p:spPr>
      </p:pic>
      <p:pic>
        <p:nvPicPr>
          <p:cNvPr id="16" name="Picture 15">
            <a:extLst>
              <a:ext uri="{FF2B5EF4-FFF2-40B4-BE49-F238E27FC236}">
                <a16:creationId xmlns:a16="http://schemas.microsoft.com/office/drawing/2014/main" id="{E2EA0C04-D51B-5543-AA0D-BB1A882D0464}"/>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a:xfrm>
            <a:off x="454690" y="3296093"/>
            <a:ext cx="2591080" cy="1724246"/>
          </a:xfrm>
          <a:prstGeom prst="rect">
            <a:avLst/>
          </a:prstGeom>
        </p:spPr>
      </p:pic>
      <p:pic>
        <p:nvPicPr>
          <p:cNvPr id="20" name="Picture 19" descr="A picture containing person&#10;&#10;Description automatically generated">
            <a:extLst>
              <a:ext uri="{FF2B5EF4-FFF2-40B4-BE49-F238E27FC236}">
                <a16:creationId xmlns:a16="http://schemas.microsoft.com/office/drawing/2014/main" id="{991D7313-A5DC-8146-BD39-84DEEDED232F}"/>
              </a:ext>
            </a:extLst>
          </p:cNvPr>
          <p:cNvPicPr>
            <a:picLocks noChangeAspect="1"/>
          </p:cNvPicPr>
          <p:nvPr/>
        </p:nvPicPr>
        <p:blipFill>
          <a:blip r:embed="rId5">
            <a:extLst>
              <a:ext uri="{28A0092B-C50C-407E-A947-70E740481C1C}">
                <a14:useLocalDpi xmlns:a14="http://schemas.microsoft.com/office/drawing/2010/main" val="0"/>
              </a:ext>
            </a:extLst>
          </a:blip>
          <a:stretch>
            <a:fillRect/>
          </a:stretch>
        </p:blipFill>
        <p:spPr>
          <a:xfrm>
            <a:off x="6408548" y="2902687"/>
            <a:ext cx="2508771" cy="1879157"/>
          </a:xfrm>
          <a:prstGeom prst="rect">
            <a:avLst/>
          </a:prstGeom>
        </p:spPr>
      </p:pic>
      <p:pic>
        <p:nvPicPr>
          <p:cNvPr id="21" name="Picture 20" descr="A person playing tennis&#10;&#10;Description automatically generated with medium confidence">
            <a:extLst>
              <a:ext uri="{FF2B5EF4-FFF2-40B4-BE49-F238E27FC236}">
                <a16:creationId xmlns:a16="http://schemas.microsoft.com/office/drawing/2014/main" id="{800B1491-FE10-B24D-BDB3-7489FB215F0A}"/>
              </a:ext>
            </a:extLst>
          </p:cNvPr>
          <p:cNvPicPr>
            <a:picLocks noChangeAspect="1"/>
          </p:cNvPicPr>
          <p:nvPr/>
        </p:nvPicPr>
        <p:blipFill>
          <a:blip r:embed="rId6">
            <a:extLst>
              <a:ext uri="{28A0092B-C50C-407E-A947-70E740481C1C}">
                <a14:useLocalDpi xmlns:a14="http://schemas.microsoft.com/office/drawing/2010/main" val="0"/>
              </a:ext>
            </a:extLst>
          </a:blip>
          <a:stretch>
            <a:fillRect/>
          </a:stretch>
        </p:blipFill>
        <p:spPr>
          <a:xfrm>
            <a:off x="5911702" y="197587"/>
            <a:ext cx="2575590" cy="1713938"/>
          </a:xfrm>
          <a:prstGeom prst="rect">
            <a:avLst/>
          </a:prstGeom>
        </p:spPr>
      </p:pic>
      <p:pic>
        <p:nvPicPr>
          <p:cNvPr id="31" name="Picture 30" descr="A picture containing text&#10;&#10;Description automatically generated">
            <a:extLst>
              <a:ext uri="{FF2B5EF4-FFF2-40B4-BE49-F238E27FC236}">
                <a16:creationId xmlns:a16="http://schemas.microsoft.com/office/drawing/2014/main" id="{CBA526BD-9CA8-E74D-B4D7-1AF1EE6DF43B}"/>
              </a:ext>
            </a:extLst>
          </p:cNvPr>
          <p:cNvPicPr>
            <a:picLocks noChangeAspect="1"/>
          </p:cNvPicPr>
          <p:nvPr/>
        </p:nvPicPr>
        <p:blipFill>
          <a:blip r:embed="rId7">
            <a:extLst>
              <a:ext uri="{28A0092B-C50C-407E-A947-70E740481C1C}">
                <a14:useLocalDpi xmlns:a14="http://schemas.microsoft.com/office/drawing/2010/main" val="0"/>
              </a:ext>
            </a:extLst>
          </a:blip>
          <a:stretch>
            <a:fillRect/>
          </a:stretch>
        </p:blipFill>
        <p:spPr>
          <a:xfrm>
            <a:off x="3422650" y="2073349"/>
            <a:ext cx="1875216" cy="1474972"/>
          </a:xfrm>
          <a:prstGeom prst="ellipse">
            <a:avLst/>
          </a:prstGeom>
          <a:ln>
            <a:noFill/>
          </a:ln>
          <a:effectLst>
            <a:softEdge rad="112500"/>
          </a:effectLst>
        </p:spPr>
      </p:pic>
      <p:cxnSp>
        <p:nvCxnSpPr>
          <p:cNvPr id="33" name="Straight Arrow Connector 32">
            <a:extLst>
              <a:ext uri="{FF2B5EF4-FFF2-40B4-BE49-F238E27FC236}">
                <a16:creationId xmlns:a16="http://schemas.microsoft.com/office/drawing/2014/main" id="{E9A428F8-231D-A445-B708-97D813B8AE21}"/>
              </a:ext>
            </a:extLst>
          </p:cNvPr>
          <p:cNvCxnSpPr/>
          <p:nvPr/>
        </p:nvCxnSpPr>
        <p:spPr>
          <a:xfrm flipH="1" flipV="1">
            <a:off x="2658140" y="1881963"/>
            <a:ext cx="850604" cy="414670"/>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6" name="Straight Arrow Connector 35">
            <a:extLst>
              <a:ext uri="{FF2B5EF4-FFF2-40B4-BE49-F238E27FC236}">
                <a16:creationId xmlns:a16="http://schemas.microsoft.com/office/drawing/2014/main" id="{EAD95AFD-6B3B-444E-95D6-B7FF005B84D3}"/>
              </a:ext>
            </a:extLst>
          </p:cNvPr>
          <p:cNvCxnSpPr/>
          <p:nvPr/>
        </p:nvCxnSpPr>
        <p:spPr>
          <a:xfrm flipH="1">
            <a:off x="3147237" y="3157870"/>
            <a:ext cx="637954" cy="446567"/>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38" name="Straight Arrow Connector 37">
            <a:extLst>
              <a:ext uri="{FF2B5EF4-FFF2-40B4-BE49-F238E27FC236}">
                <a16:creationId xmlns:a16="http://schemas.microsoft.com/office/drawing/2014/main" id="{8CDF263B-43D8-C945-A583-60AE99C38CF9}"/>
              </a:ext>
            </a:extLst>
          </p:cNvPr>
          <p:cNvCxnSpPr>
            <a:stCxn id="31" idx="7"/>
          </p:cNvCxnSpPr>
          <p:nvPr/>
        </p:nvCxnSpPr>
        <p:spPr>
          <a:xfrm flipV="1">
            <a:off x="5023247" y="1711842"/>
            <a:ext cx="750232" cy="577512"/>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0" name="Straight Arrow Connector 39">
            <a:extLst>
              <a:ext uri="{FF2B5EF4-FFF2-40B4-BE49-F238E27FC236}">
                <a16:creationId xmlns:a16="http://schemas.microsoft.com/office/drawing/2014/main" id="{683C8754-F47D-3340-87CF-24CE2A3C4067}"/>
              </a:ext>
            </a:extLst>
          </p:cNvPr>
          <p:cNvCxnSpPr/>
          <p:nvPr/>
        </p:nvCxnSpPr>
        <p:spPr>
          <a:xfrm>
            <a:off x="5188688" y="3200400"/>
            <a:ext cx="1084521" cy="520995"/>
          </a:xfrm>
          <a:prstGeom prst="straightConnector1">
            <a:avLst/>
          </a:prstGeom>
          <a:ln>
            <a:tailEnd type="triangle"/>
          </a:ln>
        </p:spPr>
        <p:style>
          <a:lnRef idx="1">
            <a:schemeClr val="dk1"/>
          </a:lnRef>
          <a:fillRef idx="0">
            <a:schemeClr val="dk1"/>
          </a:fillRef>
          <a:effectRef idx="0">
            <a:schemeClr val="dk1"/>
          </a:effectRef>
          <a:fontRef idx="minor">
            <a:schemeClr val="tx1"/>
          </a:fontRef>
        </p:style>
      </p:cxnSp>
      <p:cxnSp>
        <p:nvCxnSpPr>
          <p:cNvPr id="42" name="Straight Arrow Connector 41">
            <a:extLst>
              <a:ext uri="{FF2B5EF4-FFF2-40B4-BE49-F238E27FC236}">
                <a16:creationId xmlns:a16="http://schemas.microsoft.com/office/drawing/2014/main" id="{8AF374C6-4243-D243-BC52-B3B58D159B2C}"/>
              </a:ext>
            </a:extLst>
          </p:cNvPr>
          <p:cNvCxnSpPr/>
          <p:nvPr/>
        </p:nvCxnSpPr>
        <p:spPr>
          <a:xfrm flipV="1">
            <a:off x="2753833" y="1041991"/>
            <a:ext cx="3009014" cy="21265"/>
          </a:xfrm>
          <a:prstGeom prst="straightConnector1">
            <a:avLst/>
          </a:prstGeom>
          <a:ln>
            <a:solidFill>
              <a:srgbClr val="FF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44" name="Straight Arrow Connector 43">
            <a:extLst>
              <a:ext uri="{FF2B5EF4-FFF2-40B4-BE49-F238E27FC236}">
                <a16:creationId xmlns:a16="http://schemas.microsoft.com/office/drawing/2014/main" id="{87070EF1-BF83-D84A-82C6-9CE7A0B40930}"/>
              </a:ext>
            </a:extLst>
          </p:cNvPr>
          <p:cNvCxnSpPr/>
          <p:nvPr/>
        </p:nvCxnSpPr>
        <p:spPr>
          <a:xfrm flipV="1">
            <a:off x="3150782" y="4097079"/>
            <a:ext cx="3009014" cy="21265"/>
          </a:xfrm>
          <a:prstGeom prst="straightConnector1">
            <a:avLst/>
          </a:prstGeom>
          <a:ln>
            <a:solidFill>
              <a:srgbClr val="FF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45" name="Straight Arrow Connector 44">
            <a:extLst>
              <a:ext uri="{FF2B5EF4-FFF2-40B4-BE49-F238E27FC236}">
                <a16:creationId xmlns:a16="http://schemas.microsoft.com/office/drawing/2014/main" id="{1417889D-BA48-324F-8EEA-440E4A9382F3}"/>
              </a:ext>
            </a:extLst>
          </p:cNvPr>
          <p:cNvCxnSpPr>
            <a:cxnSpLocks/>
          </p:cNvCxnSpPr>
          <p:nvPr/>
        </p:nvCxnSpPr>
        <p:spPr>
          <a:xfrm>
            <a:off x="1162494" y="2247014"/>
            <a:ext cx="134678" cy="910856"/>
          </a:xfrm>
          <a:prstGeom prst="straightConnector1">
            <a:avLst/>
          </a:prstGeom>
          <a:ln>
            <a:solidFill>
              <a:srgbClr val="FF0000"/>
            </a:solidFill>
            <a:headEnd type="triangle"/>
            <a:tailEnd type="triangle"/>
          </a:ln>
        </p:spPr>
        <p:style>
          <a:lnRef idx="1">
            <a:schemeClr val="accent6"/>
          </a:lnRef>
          <a:fillRef idx="0">
            <a:schemeClr val="accent6"/>
          </a:fillRef>
          <a:effectRef idx="0">
            <a:schemeClr val="accent6"/>
          </a:effectRef>
          <a:fontRef idx="minor">
            <a:schemeClr val="tx1"/>
          </a:fontRef>
        </p:style>
      </p:cxnSp>
      <p:cxnSp>
        <p:nvCxnSpPr>
          <p:cNvPr id="47" name="Straight Arrow Connector 46">
            <a:extLst>
              <a:ext uri="{FF2B5EF4-FFF2-40B4-BE49-F238E27FC236}">
                <a16:creationId xmlns:a16="http://schemas.microsoft.com/office/drawing/2014/main" id="{7C22BB45-85D8-2449-9E07-1F7B81B4CA7D}"/>
              </a:ext>
            </a:extLst>
          </p:cNvPr>
          <p:cNvCxnSpPr>
            <a:cxnSpLocks/>
          </p:cNvCxnSpPr>
          <p:nvPr/>
        </p:nvCxnSpPr>
        <p:spPr>
          <a:xfrm flipV="1">
            <a:off x="7230140" y="2002465"/>
            <a:ext cx="67339" cy="730102"/>
          </a:xfrm>
          <a:prstGeom prst="straightConnector1">
            <a:avLst/>
          </a:prstGeom>
          <a:ln>
            <a:solidFill>
              <a:srgbClr val="FF0000"/>
            </a:solidFill>
            <a:headEnd type="triangle"/>
            <a:tailEnd type="triangle"/>
          </a:ln>
        </p:spPr>
        <p:style>
          <a:lnRef idx="1">
            <a:schemeClr val="accent6"/>
          </a:lnRef>
          <a:fillRef idx="0">
            <a:schemeClr val="accent6"/>
          </a:fillRef>
          <a:effectRef idx="0">
            <a:schemeClr val="accent6"/>
          </a:effectRef>
          <a:fontRef idx="minor">
            <a:schemeClr val="tx1"/>
          </a:fontRef>
        </p:style>
      </p:cxnSp>
      <p:sp>
        <p:nvSpPr>
          <p:cNvPr id="51" name="TextBox 50">
            <a:extLst>
              <a:ext uri="{FF2B5EF4-FFF2-40B4-BE49-F238E27FC236}">
                <a16:creationId xmlns:a16="http://schemas.microsoft.com/office/drawing/2014/main" id="{F0BC37A9-8AFA-AD40-9849-275D09C63872}"/>
              </a:ext>
            </a:extLst>
          </p:cNvPr>
          <p:cNvSpPr txBox="1"/>
          <p:nvPr/>
        </p:nvSpPr>
        <p:spPr>
          <a:xfrm>
            <a:off x="2913322" y="627322"/>
            <a:ext cx="2809936" cy="400110"/>
          </a:xfrm>
          <a:prstGeom prst="rect">
            <a:avLst/>
          </a:prstGeom>
          <a:noFill/>
        </p:spPr>
        <p:txBody>
          <a:bodyPr wrap="none" rtlCol="0">
            <a:spAutoFit/>
          </a:bodyPr>
          <a:lstStyle/>
          <a:p>
            <a:r>
              <a:rPr lang="en-US" sz="2000" dirty="0">
                <a:latin typeface="Seravek" panose="020B0503040000020004" pitchFamily="34" charset="0"/>
              </a:rPr>
              <a:t>Domain-general models</a:t>
            </a:r>
          </a:p>
        </p:txBody>
      </p:sp>
      <p:cxnSp>
        <p:nvCxnSpPr>
          <p:cNvPr id="53" name="Straight Connector 52">
            <a:extLst>
              <a:ext uri="{FF2B5EF4-FFF2-40B4-BE49-F238E27FC236}">
                <a16:creationId xmlns:a16="http://schemas.microsoft.com/office/drawing/2014/main" id="{505AA72D-F4CE-C040-ADA7-29155CA1FDA5}"/>
              </a:ext>
            </a:extLst>
          </p:cNvPr>
          <p:cNvCxnSpPr/>
          <p:nvPr/>
        </p:nvCxnSpPr>
        <p:spPr>
          <a:xfrm>
            <a:off x="999460" y="2626242"/>
            <a:ext cx="457200" cy="116958"/>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4" name="Straight Connector 53">
            <a:extLst>
              <a:ext uri="{FF2B5EF4-FFF2-40B4-BE49-F238E27FC236}">
                <a16:creationId xmlns:a16="http://schemas.microsoft.com/office/drawing/2014/main" id="{805FE851-982B-0647-A6D9-EE49174082AC}"/>
              </a:ext>
            </a:extLst>
          </p:cNvPr>
          <p:cNvCxnSpPr/>
          <p:nvPr/>
        </p:nvCxnSpPr>
        <p:spPr>
          <a:xfrm>
            <a:off x="7038753" y="2339163"/>
            <a:ext cx="457200" cy="116958"/>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5" name="Straight Connector 54">
            <a:extLst>
              <a:ext uri="{FF2B5EF4-FFF2-40B4-BE49-F238E27FC236}">
                <a16:creationId xmlns:a16="http://schemas.microsoft.com/office/drawing/2014/main" id="{DD13525C-0BE4-9649-89F7-A12242DF975A}"/>
              </a:ext>
            </a:extLst>
          </p:cNvPr>
          <p:cNvCxnSpPr>
            <a:cxnSpLocks/>
          </p:cNvCxnSpPr>
          <p:nvPr/>
        </p:nvCxnSpPr>
        <p:spPr>
          <a:xfrm>
            <a:off x="4486939" y="3912781"/>
            <a:ext cx="350875" cy="499731"/>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cxnSp>
        <p:nvCxnSpPr>
          <p:cNvPr id="57" name="Straight Connector 56">
            <a:extLst>
              <a:ext uri="{FF2B5EF4-FFF2-40B4-BE49-F238E27FC236}">
                <a16:creationId xmlns:a16="http://schemas.microsoft.com/office/drawing/2014/main" id="{3A5602CF-F6DD-5D4E-AAB5-18C27F692E72}"/>
              </a:ext>
            </a:extLst>
          </p:cNvPr>
          <p:cNvCxnSpPr>
            <a:cxnSpLocks/>
          </p:cNvCxnSpPr>
          <p:nvPr/>
        </p:nvCxnSpPr>
        <p:spPr>
          <a:xfrm>
            <a:off x="4114799" y="914400"/>
            <a:ext cx="350875" cy="499731"/>
          </a:xfrm>
          <a:prstGeom prst="line">
            <a:avLst/>
          </a:prstGeom>
          <a:ln w="38100">
            <a:solidFill>
              <a:schemeClr val="bg1">
                <a:lumMod val="50000"/>
              </a:schemeClr>
            </a:solidFill>
          </a:ln>
        </p:spPr>
        <p:style>
          <a:lnRef idx="1">
            <a:schemeClr val="accent1"/>
          </a:lnRef>
          <a:fillRef idx="0">
            <a:schemeClr val="accent1"/>
          </a:fillRef>
          <a:effectRef idx="0">
            <a:schemeClr val="accent1"/>
          </a:effectRef>
          <a:fontRef idx="minor">
            <a:schemeClr val="tx1"/>
          </a:fontRef>
        </p:style>
      </p:cxnSp>
      <p:sp>
        <p:nvSpPr>
          <p:cNvPr id="58" name="TextBox 57">
            <a:extLst>
              <a:ext uri="{FF2B5EF4-FFF2-40B4-BE49-F238E27FC236}">
                <a16:creationId xmlns:a16="http://schemas.microsoft.com/office/drawing/2014/main" id="{1C2C68A4-A3DD-1243-A2E1-9D22BACC27A2}"/>
              </a:ext>
            </a:extLst>
          </p:cNvPr>
          <p:cNvSpPr txBox="1"/>
          <p:nvPr/>
        </p:nvSpPr>
        <p:spPr>
          <a:xfrm>
            <a:off x="3242931" y="4359350"/>
            <a:ext cx="2811154" cy="400110"/>
          </a:xfrm>
          <a:prstGeom prst="rect">
            <a:avLst/>
          </a:prstGeom>
          <a:noFill/>
        </p:spPr>
        <p:txBody>
          <a:bodyPr wrap="none" rtlCol="0">
            <a:spAutoFit/>
          </a:bodyPr>
          <a:lstStyle/>
          <a:p>
            <a:r>
              <a:rPr lang="en-US" sz="2000" dirty="0">
                <a:latin typeface="Seravek" panose="020B0503040000020004" pitchFamily="34" charset="0"/>
              </a:rPr>
              <a:t>Domain-specific models</a:t>
            </a:r>
          </a:p>
        </p:txBody>
      </p:sp>
    </p:spTree>
    <p:extLst>
      <p:ext uri="{BB962C8B-B14F-4D97-AF65-F5344CB8AC3E}">
        <p14:creationId xmlns:p14="http://schemas.microsoft.com/office/powerpoint/2010/main" val="1530576807"/>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2"/>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51"/>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45"/>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44"/>
                                        </p:tgtEl>
                                        <p:attrNameLst>
                                          <p:attrName>style.visibility</p:attrName>
                                        </p:attrNameLst>
                                      </p:cBhvr>
                                      <p:to>
                                        <p:strVal val="visible"/>
                                      </p:to>
                                    </p:set>
                                  </p:childTnLst>
                                </p:cTn>
                              </p:par>
                              <p:par>
                                <p:cTn id="13" presetID="1" presetClass="entr" presetSubtype="0" fill="hold" nodeType="withEffect">
                                  <p:stCondLst>
                                    <p:cond delay="0"/>
                                  </p:stCondLst>
                                  <p:childTnLst>
                                    <p:set>
                                      <p:cBhvr>
                                        <p:cTn id="14" dur="1" fill="hold">
                                          <p:stCondLst>
                                            <p:cond delay="0"/>
                                          </p:stCondLst>
                                        </p:cTn>
                                        <p:tgtEl>
                                          <p:spTgt spid="47"/>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grpId="0" nodeType="clickEffect">
                                  <p:stCondLst>
                                    <p:cond delay="0"/>
                                  </p:stCondLst>
                                  <p:childTnLst>
                                    <p:set>
                                      <p:cBhvr>
                                        <p:cTn id="18" dur="1" fill="hold">
                                          <p:stCondLst>
                                            <p:cond delay="0"/>
                                          </p:stCondLst>
                                        </p:cTn>
                                        <p:tgtEl>
                                          <p:spTgt spid="58"/>
                                        </p:tgtEl>
                                        <p:attrNameLst>
                                          <p:attrName>style.visibility</p:attrName>
                                        </p:attrNameLst>
                                      </p:cBhvr>
                                      <p:to>
                                        <p:strVal val="visible"/>
                                      </p:to>
                                    </p:set>
                                  </p:childTnLst>
                                </p:cTn>
                              </p:par>
                              <p:par>
                                <p:cTn id="19" presetID="1" presetClass="entr" presetSubtype="0" fill="hold" nodeType="withEffect">
                                  <p:stCondLst>
                                    <p:cond delay="0"/>
                                  </p:stCondLst>
                                  <p:childTnLst>
                                    <p:set>
                                      <p:cBhvr>
                                        <p:cTn id="20" dur="1" fill="hold">
                                          <p:stCondLst>
                                            <p:cond delay="0"/>
                                          </p:stCondLst>
                                        </p:cTn>
                                        <p:tgtEl>
                                          <p:spTgt spid="53"/>
                                        </p:tgtEl>
                                        <p:attrNameLst>
                                          <p:attrName>style.visibility</p:attrName>
                                        </p:attrNameLst>
                                      </p:cBhvr>
                                      <p:to>
                                        <p:strVal val="visible"/>
                                      </p:to>
                                    </p:set>
                                  </p:childTnLst>
                                </p:cTn>
                              </p:par>
                              <p:par>
                                <p:cTn id="21" presetID="1" presetClass="entr" presetSubtype="0" fill="hold" nodeType="withEffect">
                                  <p:stCondLst>
                                    <p:cond delay="0"/>
                                  </p:stCondLst>
                                  <p:childTnLst>
                                    <p:set>
                                      <p:cBhvr>
                                        <p:cTn id="22" dur="1" fill="hold">
                                          <p:stCondLst>
                                            <p:cond delay="0"/>
                                          </p:stCondLst>
                                        </p:cTn>
                                        <p:tgtEl>
                                          <p:spTgt spid="55"/>
                                        </p:tgtEl>
                                        <p:attrNameLst>
                                          <p:attrName>style.visibility</p:attrName>
                                        </p:attrNameLst>
                                      </p:cBhvr>
                                      <p:to>
                                        <p:strVal val="visible"/>
                                      </p:to>
                                    </p:set>
                                  </p:childTnLst>
                                </p:cTn>
                              </p:par>
                              <p:par>
                                <p:cTn id="23" presetID="1" presetClass="entr" presetSubtype="0" fill="hold" nodeType="withEffect">
                                  <p:stCondLst>
                                    <p:cond delay="0"/>
                                  </p:stCondLst>
                                  <p:childTnLst>
                                    <p:set>
                                      <p:cBhvr>
                                        <p:cTn id="24" dur="1" fill="hold">
                                          <p:stCondLst>
                                            <p:cond delay="0"/>
                                          </p:stCondLst>
                                        </p:cTn>
                                        <p:tgtEl>
                                          <p:spTgt spid="57"/>
                                        </p:tgtEl>
                                        <p:attrNameLst>
                                          <p:attrName>style.visibility</p:attrName>
                                        </p:attrNameLst>
                                      </p:cBhvr>
                                      <p:to>
                                        <p:strVal val="visible"/>
                                      </p:to>
                                    </p:set>
                                  </p:childTnLst>
                                </p:cTn>
                              </p:par>
                              <p:par>
                                <p:cTn id="25" presetID="1" presetClass="entr" presetSubtype="0" fill="hold" nodeType="withEffect">
                                  <p:stCondLst>
                                    <p:cond delay="0"/>
                                  </p:stCondLst>
                                  <p:childTnLst>
                                    <p:set>
                                      <p:cBhvr>
                                        <p:cTn id="26" dur="1" fill="hold">
                                          <p:stCondLst>
                                            <p:cond delay="0"/>
                                          </p:stCondLst>
                                        </p:cTn>
                                        <p:tgtEl>
                                          <p:spTgt spid="54"/>
                                        </p:tgtEl>
                                        <p:attrNameLst>
                                          <p:attrName>style.visibility</p:attrName>
                                        </p:attrNameLst>
                                      </p:cBhvr>
                                      <p:to>
                                        <p:strVal val="visible"/>
                                      </p:to>
                                    </p:set>
                                  </p:childTnLst>
                                </p:cTn>
                              </p:par>
                              <p:par>
                                <p:cTn id="27" presetID="1" presetClass="entr" presetSubtype="0" fill="hold" grpId="1" nodeType="withEffect">
                                  <p:stCondLst>
                                    <p:cond delay="0"/>
                                  </p:stCondLst>
                                  <p:childTnLst>
                                    <p:set>
                                      <p:cBhvr>
                                        <p:cTn id="28" dur="1" fill="hold">
                                          <p:stCondLst>
                                            <p:cond delay="0"/>
                                          </p:stCondLst>
                                        </p:cTn>
                                        <p:tgtEl>
                                          <p:spTgt spid="58"/>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51" grpId="0"/>
      <p:bldP spid="58" grpId="0"/>
      <p:bldP spid="58" grpId="1"/>
    </p:bld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29787A4A-C47D-1944-9CD0-ED9C60E2DB98}"/>
              </a:ext>
            </a:extLst>
          </p:cNvPr>
          <p:cNvSpPr>
            <a:spLocks noGrp="1"/>
          </p:cNvSpPr>
          <p:nvPr>
            <p:ph type="title"/>
          </p:nvPr>
        </p:nvSpPr>
        <p:spPr/>
        <p:txBody>
          <a:bodyPr/>
          <a:lstStyle/>
          <a:p>
            <a:r>
              <a:rPr lang="en-US" dirty="0">
                <a:solidFill>
                  <a:srgbClr val="941100"/>
                </a:solidFill>
                <a:latin typeface="Seravek" panose="020B0503040000020004" pitchFamily="34" charset="0"/>
              </a:rPr>
              <a:t>Research on vision/space ~ language</a:t>
            </a:r>
            <a:endParaRPr lang="en-US" dirty="0">
              <a:solidFill>
                <a:srgbClr val="941100"/>
              </a:solidFill>
            </a:endParaRPr>
          </a:p>
        </p:txBody>
      </p:sp>
      <p:sp>
        <p:nvSpPr>
          <p:cNvPr id="3" name="Content Placeholder 2">
            <a:extLst>
              <a:ext uri="{FF2B5EF4-FFF2-40B4-BE49-F238E27FC236}">
                <a16:creationId xmlns:a16="http://schemas.microsoft.com/office/drawing/2014/main" id="{524C58BB-F6E6-6542-B8E7-4945B1251D17}"/>
              </a:ext>
            </a:extLst>
          </p:cNvPr>
          <p:cNvSpPr>
            <a:spLocks noGrp="1"/>
          </p:cNvSpPr>
          <p:nvPr>
            <p:ph idx="1"/>
          </p:nvPr>
        </p:nvSpPr>
        <p:spPr/>
        <p:txBody>
          <a:bodyPr/>
          <a:lstStyle/>
          <a:p>
            <a:r>
              <a:rPr lang="en-US" dirty="0">
                <a:solidFill>
                  <a:schemeClr val="tx1"/>
                </a:solidFill>
                <a:latin typeface="Seravek" panose="020B0503040000020004" pitchFamily="34" charset="0"/>
              </a:rPr>
              <a:t>Prediction:</a:t>
            </a:r>
            <a:endParaRPr lang="en-US" dirty="0">
              <a:latin typeface="Seravek" panose="020B0503040000020004" pitchFamily="34" charset="0"/>
            </a:endParaRPr>
          </a:p>
          <a:p>
            <a:pPr lvl="1"/>
            <a:r>
              <a:rPr lang="en-US" dirty="0">
                <a:latin typeface="Seravek" panose="020B0503040000020004" pitchFamily="34" charset="0"/>
              </a:rPr>
              <a:t>Deixis as a cue to prediction in adults</a:t>
            </a:r>
            <a:r>
              <a:rPr lang="en-US" sz="1000" dirty="0">
                <a:latin typeface="Seravek" panose="020B0503040000020004" pitchFamily="34" charset="0"/>
              </a:rPr>
              <a:t> (Reuter et al., 2021)</a:t>
            </a:r>
          </a:p>
          <a:p>
            <a:pPr lvl="1"/>
            <a:r>
              <a:rPr lang="en-US" dirty="0">
                <a:latin typeface="Seravek" panose="020B0503040000020004" pitchFamily="34" charset="0"/>
              </a:rPr>
              <a:t>Visuospatial expectations updated faster in children the larger their vocabulary </a:t>
            </a:r>
            <a:r>
              <a:rPr lang="en-US" sz="1000" dirty="0">
                <a:latin typeface="Seravek" panose="020B0503040000020004" pitchFamily="34" charset="0"/>
              </a:rPr>
              <a:t>(Reuter et al., 2018)</a:t>
            </a:r>
          </a:p>
          <a:p>
            <a:endParaRPr lang="en-US" dirty="0"/>
          </a:p>
        </p:txBody>
      </p:sp>
      <p:sp>
        <p:nvSpPr>
          <p:cNvPr id="5" name="Rectangle 4">
            <a:extLst>
              <a:ext uri="{FF2B5EF4-FFF2-40B4-BE49-F238E27FC236}">
                <a16:creationId xmlns:a16="http://schemas.microsoft.com/office/drawing/2014/main" id="{CA3F3478-48D9-D148-91BF-E4F43383FCE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72D3F994-124F-244A-B025-8A6F6D8FB465}"/>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22</a:t>
            </a:fld>
            <a:endParaRPr lang="en-US" dirty="0"/>
          </a:p>
        </p:txBody>
      </p:sp>
      <p:pic>
        <p:nvPicPr>
          <p:cNvPr id="8" name="Picture 7" descr="A picture containing text, sign, scene, outdoor&#10;&#10;Description automatically generated">
            <a:extLst>
              <a:ext uri="{FF2B5EF4-FFF2-40B4-BE49-F238E27FC236}">
                <a16:creationId xmlns:a16="http://schemas.microsoft.com/office/drawing/2014/main" id="{E4831316-143B-9C45-8BE3-6DC3A7307E7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5092995" y="3060051"/>
            <a:ext cx="3098117" cy="2062184"/>
          </a:xfrm>
          <a:prstGeom prst="rect">
            <a:avLst/>
          </a:prstGeom>
        </p:spPr>
      </p:pic>
    </p:spTree>
    <p:extLst>
      <p:ext uri="{BB962C8B-B14F-4D97-AF65-F5344CB8AC3E}">
        <p14:creationId xmlns:p14="http://schemas.microsoft.com/office/powerpoint/2010/main" val="1224961382"/>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2998A6D-6F1E-4940-92A1-EB888592B060}"/>
              </a:ext>
            </a:extLst>
          </p:cNvPr>
          <p:cNvSpPr>
            <a:spLocks noGrp="1"/>
          </p:cNvSpPr>
          <p:nvPr>
            <p:ph type="title"/>
          </p:nvPr>
        </p:nvSpPr>
        <p:spPr/>
        <p:txBody>
          <a:bodyPr/>
          <a:lstStyle/>
          <a:p>
            <a:r>
              <a:rPr lang="en-US" dirty="0">
                <a:solidFill>
                  <a:srgbClr val="941100"/>
                </a:solidFill>
                <a:latin typeface="Seravek" panose="020B0503040000020004" pitchFamily="34" charset="0"/>
              </a:rPr>
              <a:t>Participants</a:t>
            </a:r>
          </a:p>
        </p:txBody>
      </p:sp>
      <p:sp>
        <p:nvSpPr>
          <p:cNvPr id="3" name="Content Placeholder 2">
            <a:extLst>
              <a:ext uri="{FF2B5EF4-FFF2-40B4-BE49-F238E27FC236}">
                <a16:creationId xmlns:a16="http://schemas.microsoft.com/office/drawing/2014/main" id="{C9AE349B-58BD-5541-9B3F-22893D52FD31}"/>
              </a:ext>
            </a:extLst>
          </p:cNvPr>
          <p:cNvSpPr>
            <a:spLocks noGrp="1"/>
          </p:cNvSpPr>
          <p:nvPr>
            <p:ph idx="1"/>
          </p:nvPr>
        </p:nvSpPr>
        <p:spPr>
          <a:xfrm>
            <a:off x="457200" y="1393650"/>
            <a:ext cx="8229600" cy="546361"/>
          </a:xfrm>
        </p:spPr>
        <p:txBody>
          <a:bodyPr/>
          <a:lstStyle/>
          <a:p>
            <a:r>
              <a:rPr lang="en-US" dirty="0">
                <a:latin typeface="Seravek" panose="020B0503040000020004" pitchFamily="34" charset="0"/>
              </a:rPr>
              <a:t>30 native Spanish speakers</a:t>
            </a:r>
          </a:p>
          <a:p>
            <a:endParaRPr lang="en-US" dirty="0">
              <a:latin typeface="Seravek" panose="020B0503040000020004" pitchFamily="34" charset="0"/>
            </a:endParaRPr>
          </a:p>
        </p:txBody>
      </p:sp>
      <p:sp>
        <p:nvSpPr>
          <p:cNvPr id="6" name="Title 1">
            <a:extLst>
              <a:ext uri="{FF2B5EF4-FFF2-40B4-BE49-F238E27FC236}">
                <a16:creationId xmlns:a16="http://schemas.microsoft.com/office/drawing/2014/main" id="{8545BAA7-406C-3A4B-8BAC-0F2865E3D071}"/>
              </a:ext>
            </a:extLst>
          </p:cNvPr>
          <p:cNvSpPr txBox="1">
            <a:spLocks/>
          </p:cNvSpPr>
          <p:nvPr/>
        </p:nvSpPr>
        <p:spPr bwMode="auto">
          <a:xfrm>
            <a:off x="473676" y="2132996"/>
            <a:ext cx="8229600" cy="606029"/>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ctr" anchorCtr="0" compatLnSpc="1">
            <a:prstTxWarp prst="textNoShape">
              <a:avLst/>
            </a:prstTxWarp>
          </a:bodyPr>
          <a:lstStyle>
            <a:lvl1pPr algn="l" rtl="0" eaLnBrk="1" fontAlgn="base" hangingPunct="1">
              <a:spcBef>
                <a:spcPct val="0"/>
              </a:spcBef>
              <a:spcAft>
                <a:spcPct val="0"/>
              </a:spcAft>
              <a:defRPr sz="3000">
                <a:solidFill>
                  <a:schemeClr val="tx2"/>
                </a:solidFill>
                <a:latin typeface="+mj-lt"/>
                <a:ea typeface="ヒラギノ角ゴ Pro W3" charset="0"/>
                <a:cs typeface="Geneva" charset="0"/>
              </a:defRPr>
            </a:lvl1pPr>
            <a:lvl2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2pPr>
            <a:lvl3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3pPr>
            <a:lvl4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4pPr>
            <a:lvl5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5pPr>
            <a:lvl6pPr marL="457200" algn="l" rtl="0" eaLnBrk="1" fontAlgn="base" hangingPunct="1">
              <a:spcBef>
                <a:spcPct val="0"/>
              </a:spcBef>
              <a:spcAft>
                <a:spcPct val="0"/>
              </a:spcAft>
              <a:defRPr sz="3000">
                <a:solidFill>
                  <a:schemeClr val="tx2"/>
                </a:solidFill>
                <a:latin typeface="Arial" charset="0"/>
              </a:defRPr>
            </a:lvl6pPr>
            <a:lvl7pPr marL="914400" algn="l" rtl="0" eaLnBrk="1" fontAlgn="base" hangingPunct="1">
              <a:spcBef>
                <a:spcPct val="0"/>
              </a:spcBef>
              <a:spcAft>
                <a:spcPct val="0"/>
              </a:spcAft>
              <a:defRPr sz="3000">
                <a:solidFill>
                  <a:schemeClr val="tx2"/>
                </a:solidFill>
                <a:latin typeface="Arial" charset="0"/>
              </a:defRPr>
            </a:lvl7pPr>
            <a:lvl8pPr marL="1371600" algn="l" rtl="0" eaLnBrk="1" fontAlgn="base" hangingPunct="1">
              <a:spcBef>
                <a:spcPct val="0"/>
              </a:spcBef>
              <a:spcAft>
                <a:spcPct val="0"/>
              </a:spcAft>
              <a:defRPr sz="3000">
                <a:solidFill>
                  <a:schemeClr val="tx2"/>
                </a:solidFill>
                <a:latin typeface="Arial" charset="0"/>
              </a:defRPr>
            </a:lvl8pPr>
            <a:lvl9pPr marL="1828800" algn="l" rtl="0" eaLnBrk="1" fontAlgn="base" hangingPunct="1">
              <a:spcBef>
                <a:spcPct val="0"/>
              </a:spcBef>
              <a:spcAft>
                <a:spcPct val="0"/>
              </a:spcAft>
              <a:defRPr sz="3000">
                <a:solidFill>
                  <a:schemeClr val="tx2"/>
                </a:solidFill>
                <a:latin typeface="Arial" charset="0"/>
              </a:defRPr>
            </a:lvl9pPr>
          </a:lstStyle>
          <a:p>
            <a:r>
              <a:rPr lang="en-US" kern="0" dirty="0">
                <a:solidFill>
                  <a:srgbClr val="941100"/>
                </a:solidFill>
                <a:latin typeface="Seravek" panose="020B0503040000020004" pitchFamily="34" charset="0"/>
              </a:rPr>
              <a:t>Materials</a:t>
            </a:r>
          </a:p>
        </p:txBody>
      </p:sp>
      <p:sp>
        <p:nvSpPr>
          <p:cNvPr id="9" name="Content Placeholder 2">
            <a:extLst>
              <a:ext uri="{FF2B5EF4-FFF2-40B4-BE49-F238E27FC236}">
                <a16:creationId xmlns:a16="http://schemas.microsoft.com/office/drawing/2014/main" id="{30C654A6-E4D8-B842-9086-6F74A95F6DDA}"/>
              </a:ext>
            </a:extLst>
          </p:cNvPr>
          <p:cNvSpPr txBox="1">
            <a:spLocks/>
          </p:cNvSpPr>
          <p:nvPr/>
        </p:nvSpPr>
        <p:spPr bwMode="auto">
          <a:xfrm>
            <a:off x="498387" y="2794085"/>
            <a:ext cx="8229600" cy="546361"/>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marL="342900" indent="-342900" algn="l" rtl="0" eaLnBrk="1" fontAlgn="base" hangingPunct="1">
              <a:spcBef>
                <a:spcPct val="20000"/>
              </a:spcBef>
              <a:spcAft>
                <a:spcPct val="0"/>
              </a:spcAft>
              <a:buChar char="•"/>
              <a:defRPr sz="2200">
                <a:solidFill>
                  <a:schemeClr val="tx2"/>
                </a:solidFill>
                <a:latin typeface="+mn-lt"/>
                <a:ea typeface="ヒラギノ角ゴ Pro W3" charset="0"/>
                <a:cs typeface="Geneva" charset="0"/>
              </a:defRPr>
            </a:lvl1pPr>
            <a:lvl2pPr marL="742950" indent="-285750" algn="l" rtl="0" eaLnBrk="1" fontAlgn="base" hangingPunct="1">
              <a:spcBef>
                <a:spcPct val="20000"/>
              </a:spcBef>
              <a:spcAft>
                <a:spcPct val="0"/>
              </a:spcAft>
              <a:buChar char="–"/>
              <a:defRPr>
                <a:solidFill>
                  <a:schemeClr val="tx2"/>
                </a:solidFill>
                <a:latin typeface="+mn-lt"/>
                <a:ea typeface="Geneva" charset="0"/>
                <a:cs typeface="Geneva" charset="0"/>
              </a:defRPr>
            </a:lvl2pPr>
            <a:lvl3pPr marL="1143000" indent="-228600" algn="l" rtl="0" eaLnBrk="1" fontAlgn="base" hangingPunct="1">
              <a:spcBef>
                <a:spcPct val="20000"/>
              </a:spcBef>
              <a:spcAft>
                <a:spcPct val="0"/>
              </a:spcAft>
              <a:buChar char="•"/>
              <a:defRPr sz="1600">
                <a:solidFill>
                  <a:schemeClr val="tx2"/>
                </a:solidFill>
                <a:latin typeface="+mn-lt"/>
                <a:ea typeface="Geneva" charset="0"/>
                <a:cs typeface="Geneva" charset="0"/>
              </a:defRPr>
            </a:lvl3pPr>
            <a:lvl4pPr marL="1600200" indent="-228600" algn="l" rtl="0" eaLnBrk="1" fontAlgn="base" hangingPunct="1">
              <a:spcBef>
                <a:spcPct val="20000"/>
              </a:spcBef>
              <a:spcAft>
                <a:spcPct val="0"/>
              </a:spcAft>
              <a:buChar char="–"/>
              <a:defRPr sz="1400">
                <a:solidFill>
                  <a:schemeClr val="tx2"/>
                </a:solidFill>
                <a:latin typeface="+mn-lt"/>
                <a:ea typeface="Geneva" charset="0"/>
                <a:cs typeface="Geneva" charset="0"/>
              </a:defRPr>
            </a:lvl4pPr>
            <a:lvl5pPr marL="2057400" indent="-228600" algn="l" rtl="0" eaLnBrk="1" fontAlgn="base" hangingPunct="1">
              <a:spcBef>
                <a:spcPct val="20000"/>
              </a:spcBef>
              <a:spcAft>
                <a:spcPct val="0"/>
              </a:spcAft>
              <a:buChar char="»"/>
              <a:defRPr sz="1400">
                <a:solidFill>
                  <a:schemeClr val="tx2"/>
                </a:solidFill>
                <a:latin typeface="+mn-lt"/>
                <a:ea typeface="Geneva" charset="0"/>
                <a:cs typeface="Geneva" charset="0"/>
              </a:defRPr>
            </a:lvl5pPr>
            <a:lvl6pPr marL="2514600" indent="-228600" algn="l" rtl="0" eaLnBrk="1" fontAlgn="base" hangingPunct="1">
              <a:spcBef>
                <a:spcPct val="20000"/>
              </a:spcBef>
              <a:spcAft>
                <a:spcPct val="0"/>
              </a:spcAft>
              <a:buChar char="»"/>
              <a:defRPr sz="1400">
                <a:solidFill>
                  <a:srgbClr val="5F5F5F"/>
                </a:solidFill>
                <a:latin typeface="+mn-lt"/>
              </a:defRPr>
            </a:lvl6pPr>
            <a:lvl7pPr marL="2971800" indent="-228600" algn="l" rtl="0" eaLnBrk="1" fontAlgn="base" hangingPunct="1">
              <a:spcBef>
                <a:spcPct val="20000"/>
              </a:spcBef>
              <a:spcAft>
                <a:spcPct val="0"/>
              </a:spcAft>
              <a:buChar char="»"/>
              <a:defRPr sz="1400">
                <a:solidFill>
                  <a:srgbClr val="5F5F5F"/>
                </a:solidFill>
                <a:latin typeface="+mn-lt"/>
              </a:defRPr>
            </a:lvl7pPr>
            <a:lvl8pPr marL="3429000" indent="-228600" algn="l" rtl="0" eaLnBrk="1" fontAlgn="base" hangingPunct="1">
              <a:spcBef>
                <a:spcPct val="20000"/>
              </a:spcBef>
              <a:spcAft>
                <a:spcPct val="0"/>
              </a:spcAft>
              <a:buChar char="»"/>
              <a:defRPr sz="1400">
                <a:solidFill>
                  <a:srgbClr val="5F5F5F"/>
                </a:solidFill>
                <a:latin typeface="+mn-lt"/>
              </a:defRPr>
            </a:lvl8pPr>
            <a:lvl9pPr marL="3886200" indent="-228600" algn="l" rtl="0" eaLnBrk="1" fontAlgn="base" hangingPunct="1">
              <a:spcBef>
                <a:spcPct val="20000"/>
              </a:spcBef>
              <a:spcAft>
                <a:spcPct val="0"/>
              </a:spcAft>
              <a:buChar char="»"/>
              <a:defRPr sz="1400">
                <a:solidFill>
                  <a:srgbClr val="5F5F5F"/>
                </a:solidFill>
                <a:latin typeface="+mn-lt"/>
              </a:defRPr>
            </a:lvl9pPr>
          </a:lstStyle>
          <a:p>
            <a:r>
              <a:rPr lang="en-US" kern="0" dirty="0">
                <a:latin typeface="Seravek" panose="020B0503040000020004" pitchFamily="34" charset="0"/>
              </a:rPr>
              <a:t>Same as in Studies 1 and 2</a:t>
            </a:r>
          </a:p>
          <a:p>
            <a:r>
              <a:rPr lang="en-US" kern="0" dirty="0">
                <a:latin typeface="Seravek" panose="020B0503040000020004" pitchFamily="34" charset="0"/>
              </a:rPr>
              <a:t>Visuospatial prediction task</a:t>
            </a:r>
          </a:p>
          <a:p>
            <a:endParaRPr lang="en-US" kern="0" dirty="0">
              <a:latin typeface="Seravek" panose="020B0503040000020004" pitchFamily="34" charset="0"/>
            </a:endParaRPr>
          </a:p>
        </p:txBody>
      </p:sp>
      <p:sp>
        <p:nvSpPr>
          <p:cNvPr id="10" name="Rectangle 9">
            <a:extLst>
              <a:ext uri="{FF2B5EF4-FFF2-40B4-BE49-F238E27FC236}">
                <a16:creationId xmlns:a16="http://schemas.microsoft.com/office/drawing/2014/main" id="{389E7F80-23FB-F448-99D8-B8203AF09DDB}"/>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Slide Number Placeholder 3">
            <a:extLst>
              <a:ext uri="{FF2B5EF4-FFF2-40B4-BE49-F238E27FC236}">
                <a16:creationId xmlns:a16="http://schemas.microsoft.com/office/drawing/2014/main" id="{B3FA2202-23EE-1947-B2E6-DCA56EFC38E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23</a:t>
            </a:fld>
            <a:endParaRPr lang="en-US" dirty="0"/>
          </a:p>
        </p:txBody>
      </p:sp>
    </p:spTree>
    <p:extLst>
      <p:ext uri="{BB962C8B-B14F-4D97-AF65-F5344CB8AC3E}">
        <p14:creationId xmlns:p14="http://schemas.microsoft.com/office/powerpoint/2010/main" val="326634547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grpId="0" nodeType="clickEffect">
                                  <p:stCondLst>
                                    <p:cond delay="0"/>
                                  </p:stCondLst>
                                  <p:childTnLst>
                                    <p:set>
                                      <p:cBhvr>
                                        <p:cTn id="6" dur="1" fill="hold">
                                          <p:stCondLst>
                                            <p:cond delay="0"/>
                                          </p:stCondLst>
                                        </p:cTn>
                                        <p:tgtEl>
                                          <p:spTgt spid="6"/>
                                        </p:tgtEl>
                                        <p:attrNameLst>
                                          <p:attrName>style.visibility</p:attrName>
                                        </p:attrNameLst>
                                      </p:cBhvr>
                                      <p:to>
                                        <p:strVal val="visible"/>
                                      </p:to>
                                    </p:set>
                                  </p:childTnLst>
                                </p:cTn>
                              </p:par>
                              <p:par>
                                <p:cTn id="7" presetID="1" presetClass="entr" presetSubtype="0" fill="hold" grpId="0" nodeType="withEffect">
                                  <p:stCondLst>
                                    <p:cond delay="0"/>
                                  </p:stCondLst>
                                  <p:childTnLst>
                                    <p:set>
                                      <p:cBhvr>
                                        <p:cTn id="8" dur="1" fill="hold">
                                          <p:stCondLst>
                                            <p:cond delay="0"/>
                                          </p:stCondLst>
                                        </p:cTn>
                                        <p:tgtEl>
                                          <p:spTgt spid="9"/>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6" grpId="0"/>
      <p:bldP spid="9" grpId="0"/>
    </p:bld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6" name="car_sound.mov" descr="car_sound.mov">
            <a:hlinkClick r:id="" action="ppaction://media"/>
            <a:extLst>
              <a:ext uri="{FF2B5EF4-FFF2-40B4-BE49-F238E27FC236}">
                <a16:creationId xmlns:a16="http://schemas.microsoft.com/office/drawing/2014/main" id="{F68A586F-65DC-CF48-9A78-1A8B3CC2DCF6}"/>
              </a:ext>
            </a:extLst>
          </p:cNvPr>
          <p:cNvPicPr>
            <a:picLocks noGrp="1" noChangeAspect="1"/>
          </p:cNvPicPr>
          <p:nvPr>
            <p:ph idx="1"/>
            <a:videoFile r:link="rId2"/>
            <p:extLst>
              <p:ext uri="{DAA4B4D4-6D71-4841-9C94-3DE7FCFB9230}">
                <p14:media xmlns:p14="http://schemas.microsoft.com/office/powerpoint/2010/main" r:embed="rId1"/>
              </p:ext>
            </p:extLst>
          </p:nvPr>
        </p:nvPicPr>
        <p:blipFill>
          <a:blip r:embed="rId5"/>
          <a:stretch>
            <a:fillRect/>
          </a:stretch>
        </p:blipFill>
        <p:spPr>
          <a:xfrm>
            <a:off x="2024063" y="1393825"/>
            <a:ext cx="5095875" cy="3184525"/>
          </a:xfrm>
        </p:spPr>
      </p:pic>
      <p:pic>
        <p:nvPicPr>
          <p:cNvPr id="7" name="car_sound.mov" descr="car_sound.mov">
            <a:hlinkClick r:id="" action="ppaction://media"/>
            <a:extLst>
              <a:ext uri="{FF2B5EF4-FFF2-40B4-BE49-F238E27FC236}">
                <a16:creationId xmlns:a16="http://schemas.microsoft.com/office/drawing/2014/main" id="{A8F8C32C-63C1-5F4D-9CA1-6D0C4979524D}"/>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bwMode="auto">
          <a:xfrm>
            <a:off x="2024063" y="694064"/>
            <a:ext cx="5633870" cy="352073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pic>
      <p:pic>
        <p:nvPicPr>
          <p:cNvPr id="8" name="car_sound.mov" descr="car_sound.mov">
            <a:hlinkClick r:id="" action="ppaction://media"/>
            <a:extLst>
              <a:ext uri="{FF2B5EF4-FFF2-40B4-BE49-F238E27FC236}">
                <a16:creationId xmlns:a16="http://schemas.microsoft.com/office/drawing/2014/main" id="{3F1AEFF6-705C-5C41-9920-68F333F1EB69}"/>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bwMode="auto">
          <a:xfrm>
            <a:off x="1726606" y="672029"/>
            <a:ext cx="6258359" cy="39109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pic>
      <p:pic>
        <p:nvPicPr>
          <p:cNvPr id="9" name="car_sound.mov" descr="car_sound.mov">
            <a:hlinkClick r:id="" action="ppaction://media"/>
            <a:extLst>
              <a:ext uri="{FF2B5EF4-FFF2-40B4-BE49-F238E27FC236}">
                <a16:creationId xmlns:a16="http://schemas.microsoft.com/office/drawing/2014/main" id="{2BA75A7B-72A0-FA41-842B-4541EEC0E21A}"/>
              </a:ext>
            </a:extLst>
          </p:cNvPr>
          <p:cNvPicPr>
            <a:picLocks noChangeAspect="1"/>
          </p:cNvPicPr>
          <p:nvPr>
            <a:videoFile r:link="rId2"/>
            <p:extLst>
              <p:ext uri="{DAA4B4D4-6D71-4841-9C94-3DE7FCFB9230}">
                <p14:media xmlns:p14="http://schemas.microsoft.com/office/powerpoint/2010/main" r:embed="rId1"/>
              </p:ext>
            </p:extLst>
          </p:nvPr>
        </p:nvPicPr>
        <p:blipFill>
          <a:blip r:embed="rId5"/>
          <a:stretch>
            <a:fillRect/>
          </a:stretch>
        </p:blipFill>
        <p:spPr bwMode="auto">
          <a:xfrm>
            <a:off x="1424900" y="683045"/>
            <a:ext cx="6258359" cy="3910987"/>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pic>
      <p:sp>
        <p:nvSpPr>
          <p:cNvPr id="10" name="Rectangle 9">
            <a:extLst>
              <a:ext uri="{FF2B5EF4-FFF2-40B4-BE49-F238E27FC236}">
                <a16:creationId xmlns:a16="http://schemas.microsoft.com/office/drawing/2014/main" id="{7A494852-150C-4042-BFB5-ED1A73AE268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2" name="Slide Number Placeholder 3">
            <a:extLst>
              <a:ext uri="{FF2B5EF4-FFF2-40B4-BE49-F238E27FC236}">
                <a16:creationId xmlns:a16="http://schemas.microsoft.com/office/drawing/2014/main" id="{98AE5DBF-AD3E-BC4E-B0B4-FD70355EDB9C}"/>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24</a:t>
            </a:fld>
            <a:endParaRPr lang="en-US" dirty="0"/>
          </a:p>
        </p:txBody>
      </p:sp>
    </p:spTree>
    <p:extLst>
      <p:ext uri="{BB962C8B-B14F-4D97-AF65-F5344CB8AC3E}">
        <p14:creationId xmlns:p14="http://schemas.microsoft.com/office/powerpoint/2010/main" val="3112740485"/>
      </p:ext>
    </p:extLst>
  </p:cSld>
  <p:clrMapOvr>
    <a:masterClrMapping/>
  </p:clrMapOvr>
  <p:timing>
    <p:tnLst>
      <p:par>
        <p:cTn id="1" dur="indefinite" restart="never" nodeType="tmRoot">
          <p:childTnLst>
            <p:video>
              <p:cMediaNode vol="80000">
                <p:cTn id="2" fill="hold" display="0">
                  <p:stCondLst>
                    <p:cond delay="indefinite"/>
                  </p:stCondLst>
                </p:cTn>
                <p:tgtEl>
                  <p:spTgt spid="6"/>
                </p:tgtEl>
              </p:cMediaNode>
            </p:video>
            <p:video>
              <p:cMediaNode vol="80000">
                <p:cTn id="3" fill="hold" display="0">
                  <p:stCondLst>
                    <p:cond delay="indefinite"/>
                  </p:stCondLst>
                </p:cTn>
                <p:tgtEl>
                  <p:spTgt spid="7"/>
                </p:tgtEl>
              </p:cMediaNode>
            </p:video>
            <p:video>
              <p:cMediaNode vol="80000">
                <p:cTn id="4" fill="hold" display="0">
                  <p:stCondLst>
                    <p:cond delay="indefinite"/>
                  </p:stCondLst>
                </p:cTn>
                <p:tgtEl>
                  <p:spTgt spid="8"/>
                </p:tgtEl>
              </p:cMediaNode>
            </p:video>
            <p:video>
              <p:cMediaNode vol="80000">
                <p:cTn id="5" fill="hold" display="0">
                  <p:stCondLst>
                    <p:cond delay="indefinite"/>
                  </p:stCondLst>
                </p:cTn>
                <p:tgtEl>
                  <p:spTgt spid="9"/>
                </p:tgtEl>
              </p:cMediaNode>
            </p:video>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18089-4161-DA45-9BD8-9B189D675DD4}"/>
              </a:ext>
            </a:extLst>
          </p:cNvPr>
          <p:cNvSpPr>
            <a:spLocks noGrp="1"/>
          </p:cNvSpPr>
          <p:nvPr>
            <p:ph type="title"/>
          </p:nvPr>
        </p:nvSpPr>
        <p:spPr/>
        <p:txBody>
          <a:bodyPr/>
          <a:lstStyle/>
          <a:p>
            <a:r>
              <a:rPr lang="en-US" dirty="0">
                <a:solidFill>
                  <a:srgbClr val="941100"/>
                </a:solidFill>
                <a:latin typeface="Seravek" panose="020B0503040000020004" pitchFamily="34" charset="0"/>
              </a:rPr>
              <a:t>Results</a:t>
            </a:r>
            <a:endParaRPr lang="en-US" dirty="0">
              <a:solidFill>
                <a:srgbClr val="941100"/>
              </a:solidFill>
            </a:endParaRPr>
          </a:p>
        </p:txBody>
      </p:sp>
      <p:sp>
        <p:nvSpPr>
          <p:cNvPr id="4" name="Slide Number Placeholder 3">
            <a:extLst>
              <a:ext uri="{FF2B5EF4-FFF2-40B4-BE49-F238E27FC236}">
                <a16:creationId xmlns:a16="http://schemas.microsoft.com/office/drawing/2014/main" id="{51AF1423-19E1-D345-AF6A-E8178564A8B0}"/>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25</a:t>
            </a:fld>
            <a:endParaRPr lang="en-US"/>
          </a:p>
        </p:txBody>
      </p:sp>
      <p:pic>
        <p:nvPicPr>
          <p:cNvPr id="5" name="Content Placeholder 4" descr="Chart&#10;&#10;Description automatically generated">
            <a:extLst>
              <a:ext uri="{FF2B5EF4-FFF2-40B4-BE49-F238E27FC236}">
                <a16:creationId xmlns:a16="http://schemas.microsoft.com/office/drawing/2014/main" id="{6FE0BD41-196B-1443-B2F4-177D673F73C2}"/>
              </a:ext>
            </a:extLst>
          </p:cNvPr>
          <p:cNvPicPr>
            <a:picLocks noGrp="1" noChangeAspect="1"/>
          </p:cNvPicPr>
          <p:nvPr>
            <p:ph idx="1"/>
          </p:nvPr>
        </p:nvPicPr>
        <p:blipFill>
          <a:blip r:embed="rId3">
            <a:extLst>
              <a:ext uri="{28A0092B-C50C-407E-A947-70E740481C1C}">
                <a14:useLocalDpi xmlns:a14="http://schemas.microsoft.com/office/drawing/2010/main" val="0"/>
              </a:ext>
            </a:extLst>
          </a:blip>
          <a:stretch>
            <a:fillRect/>
          </a:stretch>
        </p:blipFill>
        <p:spPr>
          <a:xfrm>
            <a:off x="1785256" y="39686"/>
            <a:ext cx="7649028" cy="5099353"/>
          </a:xfrm>
        </p:spPr>
      </p:pic>
      <p:sp>
        <p:nvSpPr>
          <p:cNvPr id="7" name="TextBox 6">
            <a:extLst>
              <a:ext uri="{FF2B5EF4-FFF2-40B4-BE49-F238E27FC236}">
                <a16:creationId xmlns:a16="http://schemas.microsoft.com/office/drawing/2014/main" id="{826EDA74-DA27-A54C-AE05-E96DFDA5C231}"/>
              </a:ext>
            </a:extLst>
          </p:cNvPr>
          <p:cNvSpPr txBox="1"/>
          <p:nvPr/>
        </p:nvSpPr>
        <p:spPr>
          <a:xfrm>
            <a:off x="2158409" y="44068"/>
            <a:ext cx="3423684" cy="276999"/>
          </a:xfrm>
          <a:prstGeom prst="rect">
            <a:avLst/>
          </a:prstGeom>
          <a:solidFill>
            <a:srgbClr val="92D050"/>
          </a:solidFill>
        </p:spPr>
        <p:txBody>
          <a:bodyPr wrap="square" rtlCol="0">
            <a:spAutoFit/>
          </a:bodyPr>
          <a:lstStyle/>
          <a:p>
            <a:pPr algn="ctr"/>
            <a:r>
              <a:rPr lang="en-US" sz="1200" dirty="0" err="1">
                <a:latin typeface="Seravek" panose="020B0503040000020004" pitchFamily="34" charset="0"/>
              </a:rPr>
              <a:t>Canta</a:t>
            </a:r>
            <a:endParaRPr lang="en-US" sz="1200" dirty="0">
              <a:latin typeface="Seravek" panose="020B0503040000020004" pitchFamily="34" charset="0"/>
            </a:endParaRPr>
          </a:p>
        </p:txBody>
      </p:sp>
      <p:sp>
        <p:nvSpPr>
          <p:cNvPr id="13" name="TextBox 12">
            <a:extLst>
              <a:ext uri="{FF2B5EF4-FFF2-40B4-BE49-F238E27FC236}">
                <a16:creationId xmlns:a16="http://schemas.microsoft.com/office/drawing/2014/main" id="{0AD69EEC-AB0C-9140-9BBA-DBECFB5ADA9F}"/>
              </a:ext>
            </a:extLst>
          </p:cNvPr>
          <p:cNvSpPr txBox="1"/>
          <p:nvPr/>
        </p:nvSpPr>
        <p:spPr>
          <a:xfrm>
            <a:off x="5667153" y="42234"/>
            <a:ext cx="3402419" cy="276999"/>
          </a:xfrm>
          <a:prstGeom prst="rect">
            <a:avLst/>
          </a:prstGeom>
          <a:solidFill>
            <a:srgbClr val="92D050"/>
          </a:solidFill>
        </p:spPr>
        <p:txBody>
          <a:bodyPr wrap="square" rtlCol="0">
            <a:spAutoFit/>
          </a:bodyPr>
          <a:lstStyle/>
          <a:p>
            <a:pPr algn="ctr"/>
            <a:r>
              <a:rPr lang="en-US" sz="1200" dirty="0" err="1">
                <a:latin typeface="Seravek" panose="020B0503040000020004" pitchFamily="34" charset="0"/>
              </a:rPr>
              <a:t>Cantó</a:t>
            </a:r>
            <a:endParaRPr lang="en-US" sz="1200" dirty="0">
              <a:latin typeface="Seravek" panose="020B0503040000020004" pitchFamily="34" charset="0"/>
            </a:endParaRPr>
          </a:p>
        </p:txBody>
      </p:sp>
      <p:sp>
        <p:nvSpPr>
          <p:cNvPr id="9" name="Rectangle 8">
            <a:extLst>
              <a:ext uri="{FF2B5EF4-FFF2-40B4-BE49-F238E27FC236}">
                <a16:creationId xmlns:a16="http://schemas.microsoft.com/office/drawing/2014/main" id="{87794D9F-2678-2C49-B890-DF4565411245}"/>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Slide Number Placeholder 3">
            <a:extLst>
              <a:ext uri="{FF2B5EF4-FFF2-40B4-BE49-F238E27FC236}">
                <a16:creationId xmlns:a16="http://schemas.microsoft.com/office/drawing/2014/main" id="{998EAF11-2217-9E46-9E29-579278A15DEE}"/>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25</a:t>
            </a:fld>
            <a:endParaRPr lang="en-US" dirty="0"/>
          </a:p>
        </p:txBody>
      </p:sp>
    </p:spTree>
    <p:extLst>
      <p:ext uri="{BB962C8B-B14F-4D97-AF65-F5344CB8AC3E}">
        <p14:creationId xmlns:p14="http://schemas.microsoft.com/office/powerpoint/2010/main" val="2250902804"/>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1F818089-4161-DA45-9BD8-9B189D675DD4}"/>
              </a:ext>
            </a:extLst>
          </p:cNvPr>
          <p:cNvSpPr>
            <a:spLocks noGrp="1"/>
          </p:cNvSpPr>
          <p:nvPr>
            <p:ph type="title"/>
          </p:nvPr>
        </p:nvSpPr>
        <p:spPr/>
        <p:txBody>
          <a:bodyPr/>
          <a:lstStyle/>
          <a:p>
            <a:r>
              <a:rPr lang="en-US" dirty="0">
                <a:solidFill>
                  <a:srgbClr val="941100"/>
                </a:solidFill>
                <a:latin typeface="Seravek" panose="020B0503040000020004" pitchFamily="34" charset="0"/>
              </a:rPr>
              <a:t>Discussion</a:t>
            </a:r>
          </a:p>
        </p:txBody>
      </p:sp>
      <p:sp>
        <p:nvSpPr>
          <p:cNvPr id="4" name="Slide Number Placeholder 3">
            <a:extLst>
              <a:ext uri="{FF2B5EF4-FFF2-40B4-BE49-F238E27FC236}">
                <a16:creationId xmlns:a16="http://schemas.microsoft.com/office/drawing/2014/main" id="{51AF1423-19E1-D345-AF6A-E8178564A8B0}"/>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26</a:t>
            </a:fld>
            <a:endParaRPr lang="en-US"/>
          </a:p>
        </p:txBody>
      </p:sp>
      <p:sp>
        <p:nvSpPr>
          <p:cNvPr id="6" name="Content Placeholder 5">
            <a:extLst>
              <a:ext uri="{FF2B5EF4-FFF2-40B4-BE49-F238E27FC236}">
                <a16:creationId xmlns:a16="http://schemas.microsoft.com/office/drawing/2014/main" id="{BCD06A5F-98A0-974E-816A-06BEFD5C34F9}"/>
              </a:ext>
            </a:extLst>
          </p:cNvPr>
          <p:cNvSpPr>
            <a:spLocks noGrp="1"/>
          </p:cNvSpPr>
          <p:nvPr>
            <p:ph idx="1"/>
          </p:nvPr>
        </p:nvSpPr>
        <p:spPr/>
        <p:txBody>
          <a:bodyPr/>
          <a:lstStyle/>
          <a:p>
            <a:pPr marL="0" indent="0">
              <a:buNone/>
            </a:pPr>
            <a:r>
              <a:rPr lang="en-US" dirty="0">
                <a:latin typeface="Seravek" panose="020B0503040000020004" pitchFamily="34" charset="0"/>
              </a:rPr>
              <a:t>Findings support:</a:t>
            </a:r>
          </a:p>
          <a:p>
            <a:r>
              <a:rPr lang="en-US" dirty="0">
                <a:latin typeface="Seravek" panose="020B0503040000020004" pitchFamily="34" charset="0"/>
              </a:rPr>
              <a:t>Domain-general models of learning (for more general mechanisms)</a:t>
            </a:r>
          </a:p>
          <a:p>
            <a:r>
              <a:rPr lang="en-US" dirty="0">
                <a:latin typeface="Seravek" panose="020B0503040000020004" pitchFamily="34" charset="0"/>
              </a:rPr>
              <a:t>Neural reuse theories </a:t>
            </a:r>
            <a:r>
              <a:rPr lang="en-US" sz="1000" dirty="0">
                <a:latin typeface="Seravek" panose="020B0503040000020004" pitchFamily="34" charset="0"/>
              </a:rPr>
              <a:t>(Asano et al., 2021)</a:t>
            </a:r>
          </a:p>
          <a:p>
            <a:r>
              <a:rPr lang="en-US" dirty="0" err="1">
                <a:latin typeface="Seravek" panose="020B0503040000020004" pitchFamily="34" charset="0"/>
              </a:rPr>
              <a:t>Neuroemergentist</a:t>
            </a:r>
            <a:r>
              <a:rPr lang="en-US" dirty="0">
                <a:latin typeface="Seravek" panose="020B0503040000020004" pitchFamily="34" charset="0"/>
              </a:rPr>
              <a:t> approach </a:t>
            </a:r>
            <a:r>
              <a:rPr lang="en-US" sz="1000" dirty="0">
                <a:latin typeface="Seravek" panose="020B0503040000020004" pitchFamily="34" charset="0"/>
              </a:rPr>
              <a:t>(Hernández et al., 2019)</a:t>
            </a:r>
          </a:p>
        </p:txBody>
      </p:sp>
      <p:sp>
        <p:nvSpPr>
          <p:cNvPr id="7" name="Rectangle 6">
            <a:extLst>
              <a:ext uri="{FF2B5EF4-FFF2-40B4-BE49-F238E27FC236}">
                <a16:creationId xmlns:a16="http://schemas.microsoft.com/office/drawing/2014/main" id="{812AC47B-0003-9648-9BA7-AB1F76A6C778}"/>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B78612F8-77F9-FE4E-8B39-50F651EA88D7}"/>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26</a:t>
            </a:fld>
            <a:endParaRPr lang="en-US" dirty="0"/>
          </a:p>
        </p:txBody>
      </p:sp>
    </p:spTree>
    <p:extLst>
      <p:ext uri="{BB962C8B-B14F-4D97-AF65-F5344CB8AC3E}">
        <p14:creationId xmlns:p14="http://schemas.microsoft.com/office/powerpoint/2010/main" val="3780761458"/>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CCC59F13-0FE1-B848-AF1E-76CD1950E548}"/>
              </a:ext>
            </a:extLst>
          </p:cNvPr>
          <p:cNvSpPr>
            <a:spLocks noGrp="1"/>
          </p:cNvSpPr>
          <p:nvPr>
            <p:ph type="title"/>
          </p:nvPr>
        </p:nvSpPr>
        <p:spPr/>
        <p:txBody>
          <a:bodyPr/>
          <a:lstStyle/>
          <a:p>
            <a:r>
              <a:rPr lang="en-US" dirty="0">
                <a:solidFill>
                  <a:srgbClr val="941100"/>
                </a:solidFill>
                <a:latin typeface="Seravek" panose="020B0503040000020004" pitchFamily="34" charset="0"/>
              </a:rPr>
              <a:t>Conclusion</a:t>
            </a:r>
          </a:p>
        </p:txBody>
      </p:sp>
      <p:sp>
        <p:nvSpPr>
          <p:cNvPr id="3" name="Content Placeholder 2">
            <a:extLst>
              <a:ext uri="{FF2B5EF4-FFF2-40B4-BE49-F238E27FC236}">
                <a16:creationId xmlns:a16="http://schemas.microsoft.com/office/drawing/2014/main" id="{73662055-F732-8F4C-AE4B-0819FF97C0EE}"/>
              </a:ext>
            </a:extLst>
          </p:cNvPr>
          <p:cNvSpPr>
            <a:spLocks noGrp="1"/>
          </p:cNvSpPr>
          <p:nvPr>
            <p:ph idx="1"/>
          </p:nvPr>
        </p:nvSpPr>
        <p:spPr/>
        <p:txBody>
          <a:bodyPr/>
          <a:lstStyle/>
          <a:p>
            <a:r>
              <a:rPr lang="en-US" dirty="0">
                <a:latin typeface="Seravek" panose="020B0503040000020004" pitchFamily="34" charset="0"/>
              </a:rPr>
              <a:t>Distinct language experiences shape language processing and prediction differently</a:t>
            </a:r>
          </a:p>
          <a:p>
            <a:pPr lvl="1"/>
            <a:r>
              <a:rPr lang="en-US" dirty="0">
                <a:latin typeface="Seravek" panose="020B0503040000020004" pitchFamily="34" charset="0"/>
              </a:rPr>
              <a:t>Need to heed language use more closely</a:t>
            </a:r>
          </a:p>
          <a:p>
            <a:pPr lvl="1"/>
            <a:endParaRPr lang="en-US" dirty="0">
              <a:latin typeface="Seravek" panose="020B0503040000020004" pitchFamily="34" charset="0"/>
            </a:endParaRPr>
          </a:p>
          <a:p>
            <a:r>
              <a:rPr lang="en-US" dirty="0">
                <a:latin typeface="Seravek" panose="020B0503040000020004" pitchFamily="34" charset="0"/>
              </a:rPr>
              <a:t>Prediction abilities may share common mechanisms across cognition</a:t>
            </a:r>
          </a:p>
          <a:p>
            <a:endParaRPr lang="en-US"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993B32B3-3D53-0C48-AD31-B930A2D8ACE8}"/>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27</a:t>
            </a:fld>
            <a:endParaRPr lang="en-US"/>
          </a:p>
        </p:txBody>
      </p:sp>
      <p:sp>
        <p:nvSpPr>
          <p:cNvPr id="6" name="Rectangle 5">
            <a:extLst>
              <a:ext uri="{FF2B5EF4-FFF2-40B4-BE49-F238E27FC236}">
                <a16:creationId xmlns:a16="http://schemas.microsoft.com/office/drawing/2014/main" id="{FE0B5581-2665-4F43-B03A-1A5CE7CC6C0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7FB19B41-1A45-F240-A442-1A02DCF6DD5D}"/>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27</a:t>
            </a:fld>
            <a:endParaRPr lang="en-US" dirty="0"/>
          </a:p>
        </p:txBody>
      </p:sp>
    </p:spTree>
    <p:extLst>
      <p:ext uri="{BB962C8B-B14F-4D97-AF65-F5344CB8AC3E}">
        <p14:creationId xmlns:p14="http://schemas.microsoft.com/office/powerpoint/2010/main" val="277070247"/>
      </p:ext>
    </p:extLst>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C8408-25ED-1442-88C7-3328A89462F2}"/>
              </a:ext>
            </a:extLst>
          </p:cNvPr>
          <p:cNvSpPr>
            <a:spLocks noGrp="1"/>
          </p:cNvSpPr>
          <p:nvPr>
            <p:ph type="title"/>
          </p:nvPr>
        </p:nvSpPr>
        <p:spPr/>
        <p:txBody>
          <a:bodyPr/>
          <a:lstStyle/>
          <a:p>
            <a:r>
              <a:rPr lang="en-US" dirty="0">
                <a:solidFill>
                  <a:srgbClr val="941100"/>
                </a:solidFill>
                <a:latin typeface="Seravek" panose="020B0503040000020004" pitchFamily="34" charset="0"/>
              </a:rPr>
              <a:t>Future</a:t>
            </a:r>
            <a:r>
              <a:rPr lang="en-US" dirty="0">
                <a:solidFill>
                  <a:schemeClr val="tx1"/>
                </a:solidFill>
                <a:latin typeface="Seravek" panose="020B0503040000020004" pitchFamily="34" charset="0"/>
              </a:rPr>
              <a:t> </a:t>
            </a:r>
            <a:r>
              <a:rPr lang="en-US" dirty="0">
                <a:solidFill>
                  <a:srgbClr val="941100"/>
                </a:solidFill>
                <a:latin typeface="Seravek" panose="020B0503040000020004" pitchFamily="34" charset="0"/>
              </a:rPr>
              <a:t>research</a:t>
            </a:r>
          </a:p>
        </p:txBody>
      </p:sp>
      <p:sp>
        <p:nvSpPr>
          <p:cNvPr id="3" name="Content Placeholder 2">
            <a:extLst>
              <a:ext uri="{FF2B5EF4-FFF2-40B4-BE49-F238E27FC236}">
                <a16:creationId xmlns:a16="http://schemas.microsoft.com/office/drawing/2014/main" id="{89D91846-3344-B14B-A17F-4E8C7A9CFE0F}"/>
              </a:ext>
            </a:extLst>
          </p:cNvPr>
          <p:cNvSpPr>
            <a:spLocks noGrp="1"/>
          </p:cNvSpPr>
          <p:nvPr>
            <p:ph idx="1"/>
          </p:nvPr>
        </p:nvSpPr>
        <p:spPr>
          <a:xfrm>
            <a:off x="3950208" y="1393650"/>
            <a:ext cx="4736592" cy="3184851"/>
          </a:xfrm>
        </p:spPr>
        <p:txBody>
          <a:bodyPr/>
          <a:lstStyle/>
          <a:p>
            <a:r>
              <a:rPr lang="en-US" dirty="0">
                <a:latin typeface="Seravek" panose="020B0503040000020004" pitchFamily="34" charset="0"/>
              </a:rPr>
              <a:t>Other language pairs for cross-linguistic transfer</a:t>
            </a:r>
          </a:p>
          <a:p>
            <a:r>
              <a:rPr lang="en-US" dirty="0">
                <a:latin typeface="Seravek" panose="020B0503040000020004" pitchFamily="34" charset="0"/>
              </a:rPr>
              <a:t>Other morphophonological associations</a:t>
            </a:r>
          </a:p>
          <a:p>
            <a:r>
              <a:rPr lang="en-US" dirty="0">
                <a:latin typeface="Seravek" panose="020B0503040000020004" pitchFamily="34" charset="0"/>
              </a:rPr>
              <a:t>Association between language and non-language prediction in bilinguals</a:t>
            </a:r>
          </a:p>
          <a:p>
            <a:r>
              <a:rPr lang="en-US" dirty="0">
                <a:latin typeface="Seravek" panose="020B0503040000020004" pitchFamily="34" charset="0"/>
              </a:rPr>
              <a:t>Association between language and music prediction</a:t>
            </a:r>
          </a:p>
        </p:txBody>
      </p:sp>
      <p:sp>
        <p:nvSpPr>
          <p:cNvPr id="6" name="Rectangle 5">
            <a:extLst>
              <a:ext uri="{FF2B5EF4-FFF2-40B4-BE49-F238E27FC236}">
                <a16:creationId xmlns:a16="http://schemas.microsoft.com/office/drawing/2014/main" id="{BE4F081E-6744-A242-9AB8-D4DC69BF584B}"/>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031A5E4E-AED5-874A-A721-8F96F007F1C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28</a:t>
            </a:fld>
            <a:endParaRPr lang="en-US" dirty="0"/>
          </a:p>
        </p:txBody>
      </p:sp>
      <p:pic>
        <p:nvPicPr>
          <p:cNvPr id="8" name="Picture 7" descr="A picture containing text, clipart&#10;&#10;Description automatically generated">
            <a:extLst>
              <a:ext uri="{FF2B5EF4-FFF2-40B4-BE49-F238E27FC236}">
                <a16:creationId xmlns:a16="http://schemas.microsoft.com/office/drawing/2014/main" id="{556DBA72-93C5-ED49-ABF8-8F72FBF53802}"/>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45975" y="2523744"/>
            <a:ext cx="3700987" cy="2653538"/>
          </a:xfrm>
          <a:prstGeom prst="rect">
            <a:avLst/>
          </a:prstGeom>
        </p:spPr>
      </p:pic>
    </p:spTree>
    <p:extLst>
      <p:ext uri="{BB962C8B-B14F-4D97-AF65-F5344CB8AC3E}">
        <p14:creationId xmlns:p14="http://schemas.microsoft.com/office/powerpoint/2010/main" val="1952110521"/>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DE5C8408-25ED-1442-88C7-3328A89462F2}"/>
              </a:ext>
            </a:extLst>
          </p:cNvPr>
          <p:cNvSpPr>
            <a:spLocks noGrp="1"/>
          </p:cNvSpPr>
          <p:nvPr>
            <p:ph type="title"/>
          </p:nvPr>
        </p:nvSpPr>
        <p:spPr/>
        <p:txBody>
          <a:bodyPr/>
          <a:lstStyle/>
          <a:p>
            <a:r>
              <a:rPr lang="en-US" dirty="0">
                <a:solidFill>
                  <a:srgbClr val="941100"/>
                </a:solidFill>
                <a:latin typeface="Seravek" panose="020B0503040000020004" pitchFamily="34" charset="0"/>
              </a:rPr>
              <a:t>Pedagogical implications</a:t>
            </a:r>
          </a:p>
        </p:txBody>
      </p:sp>
      <p:sp>
        <p:nvSpPr>
          <p:cNvPr id="3" name="Content Placeholder 2">
            <a:extLst>
              <a:ext uri="{FF2B5EF4-FFF2-40B4-BE49-F238E27FC236}">
                <a16:creationId xmlns:a16="http://schemas.microsoft.com/office/drawing/2014/main" id="{89D91846-3344-B14B-A17F-4E8C7A9CFE0F}"/>
              </a:ext>
            </a:extLst>
          </p:cNvPr>
          <p:cNvSpPr>
            <a:spLocks noGrp="1"/>
          </p:cNvSpPr>
          <p:nvPr>
            <p:ph idx="1"/>
          </p:nvPr>
        </p:nvSpPr>
        <p:spPr/>
        <p:txBody>
          <a:bodyPr/>
          <a:lstStyle/>
          <a:p>
            <a:r>
              <a:rPr lang="en-US" dirty="0">
                <a:latin typeface="Seravek" panose="020B0503040000020004" pitchFamily="34" charset="0"/>
              </a:rPr>
              <a:t>Importance of teaching L2 prosody</a:t>
            </a:r>
          </a:p>
          <a:p>
            <a:r>
              <a:rPr lang="en-US" dirty="0">
                <a:latin typeface="Seravek" panose="020B0503040000020004" pitchFamily="34" charset="0"/>
              </a:rPr>
              <a:t>Expanding real life situations in which L2 learners use the L2</a:t>
            </a:r>
          </a:p>
          <a:p>
            <a:r>
              <a:rPr lang="en-US" dirty="0">
                <a:latin typeface="Seravek" panose="020B0503040000020004" pitchFamily="34" charset="0"/>
              </a:rPr>
              <a:t>Training prediction through other associations</a:t>
            </a:r>
          </a:p>
        </p:txBody>
      </p:sp>
      <p:sp>
        <p:nvSpPr>
          <p:cNvPr id="5" name="Rectangle 4">
            <a:extLst>
              <a:ext uri="{FF2B5EF4-FFF2-40B4-BE49-F238E27FC236}">
                <a16:creationId xmlns:a16="http://schemas.microsoft.com/office/drawing/2014/main" id="{FDA31A71-8038-D243-A434-63A1A18D216E}"/>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7988916F-6E59-2942-80D0-1005B8AC161C}"/>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29</a:t>
            </a:fld>
            <a:endParaRPr lang="en-US" dirty="0"/>
          </a:p>
        </p:txBody>
      </p:sp>
      <p:pic>
        <p:nvPicPr>
          <p:cNvPr id="8" name="Picture 7" descr="A child in front of a chalkboard&#10;&#10;Description automatically generated with low confidence">
            <a:extLst>
              <a:ext uri="{FF2B5EF4-FFF2-40B4-BE49-F238E27FC236}">
                <a16:creationId xmlns:a16="http://schemas.microsoft.com/office/drawing/2014/main" id="{23E7745C-6BEC-CD4B-B289-439D105D1901}"/>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2963925" y="2843785"/>
            <a:ext cx="3116263" cy="2063750"/>
          </a:xfrm>
          <a:prstGeom prst="rect">
            <a:avLst/>
          </a:prstGeom>
        </p:spPr>
      </p:pic>
    </p:spTree>
    <p:extLst>
      <p:ext uri="{BB962C8B-B14F-4D97-AF65-F5344CB8AC3E}">
        <p14:creationId xmlns:p14="http://schemas.microsoft.com/office/powerpoint/2010/main" val="2128061850"/>
      </p:ext>
    </p:extLst>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6E04AD9F-EB64-3841-BEBB-50F44C7BD45F}"/>
              </a:ext>
            </a:extLst>
          </p:cNvPr>
          <p:cNvSpPr>
            <a:spLocks noGrp="1"/>
          </p:cNvSpPr>
          <p:nvPr>
            <p:ph type="title"/>
          </p:nvPr>
        </p:nvSpPr>
        <p:spPr/>
        <p:txBody>
          <a:bodyPr/>
          <a:lstStyle/>
          <a:p>
            <a:pPr algn="ctr"/>
            <a:r>
              <a:rPr lang="en-US" dirty="0">
                <a:solidFill>
                  <a:schemeClr val="tx1"/>
                </a:solidFill>
                <a:latin typeface="Seravek" panose="020B0503040000020004" pitchFamily="34" charset="0"/>
              </a:rPr>
              <a:t>…or not to predict</a:t>
            </a:r>
          </a:p>
        </p:txBody>
      </p:sp>
      <p:sp>
        <p:nvSpPr>
          <p:cNvPr id="4" name="Slide Number Placeholder 3">
            <a:extLst>
              <a:ext uri="{FF2B5EF4-FFF2-40B4-BE49-F238E27FC236}">
                <a16:creationId xmlns:a16="http://schemas.microsoft.com/office/drawing/2014/main" id="{EF905030-1954-E64F-BE3E-1B7B95C89C7C}"/>
              </a:ext>
            </a:extLst>
          </p:cNvPr>
          <p:cNvSpPr>
            <a:spLocks noGrp="1"/>
          </p:cNvSpPr>
          <p:nvPr>
            <p:ph type="sldNum" sz="quarter" idx="10"/>
          </p:nvPr>
        </p:nvSpPr>
        <p:spPr>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3</a:t>
            </a:fld>
            <a:endParaRPr lang="en-US" dirty="0"/>
          </a:p>
        </p:txBody>
      </p:sp>
      <p:sp>
        <p:nvSpPr>
          <p:cNvPr id="6" name="Rectangle 5">
            <a:extLst>
              <a:ext uri="{FF2B5EF4-FFF2-40B4-BE49-F238E27FC236}">
                <a16:creationId xmlns:a16="http://schemas.microsoft.com/office/drawing/2014/main" id="{82A9B024-6AD6-B14D-9A96-71EFF05C1CB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7" name="Content Placeholder 10" descr="A picture containing person, orange&#10;&#10;Description automatically generated">
            <a:extLst>
              <a:ext uri="{FF2B5EF4-FFF2-40B4-BE49-F238E27FC236}">
                <a16:creationId xmlns:a16="http://schemas.microsoft.com/office/drawing/2014/main" id="{E46FCA36-27CB-1E4A-8855-67B321DD7EC4}"/>
              </a:ext>
            </a:extLst>
          </p:cNvPr>
          <p:cNvPicPr>
            <a:picLocks noChangeAspect="1"/>
          </p:cNvPicPr>
          <p:nvPr/>
        </p:nvPicPr>
        <p:blipFill>
          <a:blip r:embed="rId3">
            <a:extLst>
              <a:ext uri="{28A0092B-C50C-407E-A947-70E740481C1C}">
                <a14:useLocalDpi xmlns:a14="http://schemas.microsoft.com/office/drawing/2010/main" val="0"/>
              </a:ext>
            </a:extLst>
          </a:blip>
          <a:stretch>
            <a:fillRect/>
          </a:stretch>
        </p:blipFill>
        <p:spPr bwMode="auto">
          <a:xfrm>
            <a:off x="440346" y="1446988"/>
            <a:ext cx="4393056" cy="3184525"/>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pic>
      <p:pic>
        <p:nvPicPr>
          <p:cNvPr id="12" name="Content Placeholder 8">
            <a:extLst>
              <a:ext uri="{FF2B5EF4-FFF2-40B4-BE49-F238E27FC236}">
                <a16:creationId xmlns:a16="http://schemas.microsoft.com/office/drawing/2014/main" id="{D320F699-99BF-6F49-90A1-B41EDC056503}"/>
              </a:ext>
            </a:extLst>
          </p:cNvPr>
          <p:cNvPicPr>
            <a:picLocks noChangeAspect="1"/>
          </p:cNvPicPr>
          <p:nvPr/>
        </p:nvPicPr>
        <p:blipFill>
          <a:blip r:embed="rId4">
            <a:extLst>
              <a:ext uri="{28A0092B-C50C-407E-A947-70E740481C1C}">
                <a14:useLocalDpi xmlns:a14="http://schemas.microsoft.com/office/drawing/2010/main" val="0"/>
              </a:ext>
            </a:extLst>
          </a:blip>
          <a:stretch>
            <a:fillRect/>
          </a:stretch>
        </p:blipFill>
        <p:spPr bwMode="auto">
          <a:xfrm>
            <a:off x="4731800" y="1776781"/>
            <a:ext cx="3784600" cy="2120900"/>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pic>
    </p:spTree>
    <p:extLst>
      <p:ext uri="{BB962C8B-B14F-4D97-AF65-F5344CB8AC3E}">
        <p14:creationId xmlns:p14="http://schemas.microsoft.com/office/powerpoint/2010/main" val="3981820507"/>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 name="Slide Number Placeholder 3">
            <a:extLst>
              <a:ext uri="{FF2B5EF4-FFF2-40B4-BE49-F238E27FC236}">
                <a16:creationId xmlns:a16="http://schemas.microsoft.com/office/drawing/2014/main" id="{62384932-6C58-EF4D-8AB8-22192A27D35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30</a:t>
            </a:fld>
            <a:endParaRPr lang="en-US"/>
          </a:p>
        </p:txBody>
      </p:sp>
      <p:sp>
        <p:nvSpPr>
          <p:cNvPr id="7" name="Rectangle 6">
            <a:extLst>
              <a:ext uri="{FF2B5EF4-FFF2-40B4-BE49-F238E27FC236}">
                <a16:creationId xmlns:a16="http://schemas.microsoft.com/office/drawing/2014/main" id="{1D0BE11E-DE05-6947-9A09-7A7BD4216E96}"/>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Title 4">
            <a:extLst>
              <a:ext uri="{FF2B5EF4-FFF2-40B4-BE49-F238E27FC236}">
                <a16:creationId xmlns:a16="http://schemas.microsoft.com/office/drawing/2014/main" id="{4EAD751B-E704-0741-8B73-F61EAAD1A9A2}"/>
              </a:ext>
            </a:extLst>
          </p:cNvPr>
          <p:cNvSpPr txBox="1">
            <a:spLocks/>
          </p:cNvSpPr>
          <p:nvPr/>
        </p:nvSpPr>
        <p:spPr bwMode="auto">
          <a:xfrm>
            <a:off x="1922297" y="2509648"/>
            <a:ext cx="5031387" cy="1021556"/>
          </a:xfrm>
          <a:prstGeom prst="rect">
            <a:avLst/>
          </a:prstGeom>
          <a:noFill/>
          <a:ln>
            <a:noFill/>
          </a:ln>
          <a:extLst>
            <a:ext uri="{909E8E84-426E-40dd-AFC4-6F175D3DCCD1}">
              <a14:hiddenFill xmlns="" xmlns:a14="http://schemas.microsoft.com/office/drawing/2010/main">
                <a:solidFill>
                  <a:srgbClr val="FFFFFF"/>
                </a:solidFill>
              </a14:hiddenFill>
            </a:ext>
            <a:ext uri="{91240B29-F687-4f45-9708-019B960494DF}">
              <a14:hiddenLine xmlns="" xmlns:a14="http://schemas.microsoft.com/office/drawing/2010/main" w="9525">
                <a:solidFill>
                  <a:srgbClr val="000000"/>
                </a:solidFill>
                <a:miter lim="800000"/>
                <a:headEnd/>
                <a:tailEnd/>
              </a14:hiddenLine>
            </a:ext>
            <a:ext uri="{FAA26D3D-D897-4be2-8F04-BA451C77F1D7}">
              <ma14:placeholderFlag xmlns="" xmlns:ma14="http://schemas.microsoft.com/office/mac/drawingml/2011/main" val="1"/>
            </a:ext>
          </a:extLst>
        </p:spPr>
        <p:txBody>
          <a:bodyPr vert="horz" wrap="square" lIns="91440" tIns="45720" rIns="91440" bIns="45720" numCol="1" anchor="t" anchorCtr="0" compatLnSpc="1">
            <a:prstTxWarp prst="textNoShape">
              <a:avLst/>
            </a:prstTxWarp>
          </a:bodyPr>
          <a:lstStyle>
            <a:lvl1pPr algn="l" rtl="0" eaLnBrk="1" fontAlgn="base" hangingPunct="1">
              <a:spcBef>
                <a:spcPct val="0"/>
              </a:spcBef>
              <a:spcAft>
                <a:spcPct val="0"/>
              </a:spcAft>
              <a:defRPr sz="3000" b="1" cap="all">
                <a:solidFill>
                  <a:schemeClr val="tx2"/>
                </a:solidFill>
                <a:latin typeface="+mj-lt"/>
                <a:ea typeface="ヒラギノ角ゴ Pro W3" charset="0"/>
                <a:cs typeface="Geneva" charset="0"/>
              </a:defRPr>
            </a:lvl1pPr>
            <a:lvl2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2pPr>
            <a:lvl3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3pPr>
            <a:lvl4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4pPr>
            <a:lvl5pPr algn="l" rtl="0" eaLnBrk="1" fontAlgn="base" hangingPunct="1">
              <a:spcBef>
                <a:spcPct val="0"/>
              </a:spcBef>
              <a:spcAft>
                <a:spcPct val="0"/>
              </a:spcAft>
              <a:defRPr sz="3000">
                <a:solidFill>
                  <a:schemeClr val="tx2"/>
                </a:solidFill>
                <a:latin typeface="Arial" charset="0"/>
                <a:ea typeface="ヒラギノ角ゴ Pro W3" charset="0"/>
                <a:cs typeface="Geneva" charset="0"/>
              </a:defRPr>
            </a:lvl5pPr>
            <a:lvl6pPr marL="457200" algn="l" rtl="0" eaLnBrk="1" fontAlgn="base" hangingPunct="1">
              <a:spcBef>
                <a:spcPct val="0"/>
              </a:spcBef>
              <a:spcAft>
                <a:spcPct val="0"/>
              </a:spcAft>
              <a:defRPr sz="3000">
                <a:solidFill>
                  <a:schemeClr val="tx2"/>
                </a:solidFill>
                <a:latin typeface="Arial" charset="0"/>
              </a:defRPr>
            </a:lvl6pPr>
            <a:lvl7pPr marL="914400" algn="l" rtl="0" eaLnBrk="1" fontAlgn="base" hangingPunct="1">
              <a:spcBef>
                <a:spcPct val="0"/>
              </a:spcBef>
              <a:spcAft>
                <a:spcPct val="0"/>
              </a:spcAft>
              <a:defRPr sz="3000">
                <a:solidFill>
                  <a:schemeClr val="tx2"/>
                </a:solidFill>
                <a:latin typeface="Arial" charset="0"/>
              </a:defRPr>
            </a:lvl7pPr>
            <a:lvl8pPr marL="1371600" algn="l" rtl="0" eaLnBrk="1" fontAlgn="base" hangingPunct="1">
              <a:spcBef>
                <a:spcPct val="0"/>
              </a:spcBef>
              <a:spcAft>
                <a:spcPct val="0"/>
              </a:spcAft>
              <a:defRPr sz="3000">
                <a:solidFill>
                  <a:schemeClr val="tx2"/>
                </a:solidFill>
                <a:latin typeface="Arial" charset="0"/>
              </a:defRPr>
            </a:lvl8pPr>
            <a:lvl9pPr marL="1828800" algn="l" rtl="0" eaLnBrk="1" fontAlgn="base" hangingPunct="1">
              <a:spcBef>
                <a:spcPct val="0"/>
              </a:spcBef>
              <a:spcAft>
                <a:spcPct val="0"/>
              </a:spcAft>
              <a:defRPr sz="3000">
                <a:solidFill>
                  <a:schemeClr val="tx2"/>
                </a:solidFill>
                <a:latin typeface="Arial" charset="0"/>
              </a:defRPr>
            </a:lvl9pPr>
          </a:lstStyle>
          <a:p>
            <a:r>
              <a:rPr lang="en-US" sz="4000" kern="0" dirty="0">
                <a:solidFill>
                  <a:schemeClr val="bg1">
                    <a:lumMod val="50000"/>
                  </a:schemeClr>
                </a:solidFill>
                <a:latin typeface="Seravek" panose="020B0503040000020004" pitchFamily="34" charset="0"/>
              </a:rPr>
              <a:t>Thank 			you.</a:t>
            </a:r>
          </a:p>
        </p:txBody>
      </p:sp>
      <p:sp>
        <p:nvSpPr>
          <p:cNvPr id="9" name="TextBox 8">
            <a:extLst>
              <a:ext uri="{FF2B5EF4-FFF2-40B4-BE49-F238E27FC236}">
                <a16:creationId xmlns:a16="http://schemas.microsoft.com/office/drawing/2014/main" id="{6EAD5B8F-14DE-4244-8AEB-AB388AE66073}"/>
              </a:ext>
            </a:extLst>
          </p:cNvPr>
          <p:cNvSpPr txBox="1"/>
          <p:nvPr/>
        </p:nvSpPr>
        <p:spPr>
          <a:xfrm>
            <a:off x="4420581" y="2595407"/>
            <a:ext cx="364202" cy="461665"/>
          </a:xfrm>
          <a:prstGeom prst="rect">
            <a:avLst/>
          </a:prstGeom>
          <a:noFill/>
        </p:spPr>
        <p:txBody>
          <a:bodyPr wrap="none" rtlCol="0">
            <a:spAutoFit/>
          </a:bodyPr>
          <a:lstStyle/>
          <a:p>
            <a:r>
              <a:rPr lang="en-US" dirty="0"/>
              <a:t>+</a:t>
            </a:r>
          </a:p>
        </p:txBody>
      </p:sp>
      <p:sp>
        <p:nvSpPr>
          <p:cNvPr id="10" name="Oval 9">
            <a:extLst>
              <a:ext uri="{FF2B5EF4-FFF2-40B4-BE49-F238E27FC236}">
                <a16:creationId xmlns:a16="http://schemas.microsoft.com/office/drawing/2014/main" id="{270239B8-26C2-FD43-AF30-FE18A14421A5}"/>
              </a:ext>
            </a:extLst>
          </p:cNvPr>
          <p:cNvSpPr/>
          <p:nvPr/>
        </p:nvSpPr>
        <p:spPr>
          <a:xfrm>
            <a:off x="2629425" y="2441448"/>
            <a:ext cx="109728" cy="118872"/>
          </a:xfrm>
          <a:prstGeom prst="ellipse">
            <a:avLst/>
          </a:prstGeom>
          <a:solidFill>
            <a:srgbClr val="C00000"/>
          </a:solidFill>
          <a:ln>
            <a:solidFill>
              <a:srgbClr val="C00000"/>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Rectangle 10">
            <a:extLst>
              <a:ext uri="{FF2B5EF4-FFF2-40B4-BE49-F238E27FC236}">
                <a16:creationId xmlns:a16="http://schemas.microsoft.com/office/drawing/2014/main" id="{0229CC8C-462A-3747-B932-FB9A15C99EE2}"/>
              </a:ext>
            </a:extLst>
          </p:cNvPr>
          <p:cNvSpPr/>
          <p:nvPr/>
        </p:nvSpPr>
        <p:spPr>
          <a:xfrm>
            <a:off x="1467717" y="1618488"/>
            <a:ext cx="5888736" cy="2414016"/>
          </a:xfrm>
          <a:prstGeom prst="rect">
            <a:avLst/>
          </a:prstGeom>
          <a:noFill/>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Tree>
    <p:extLst>
      <p:ext uri="{BB962C8B-B14F-4D97-AF65-F5344CB8AC3E}">
        <p14:creationId xmlns:p14="http://schemas.microsoft.com/office/powerpoint/2010/main" val="229924626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xit" presetSubtype="0" fill="hold" grpId="0" nodeType="clickEffect">
                                  <p:stCondLst>
                                    <p:cond delay="0"/>
                                  </p:stCondLst>
                                  <p:childTnLst>
                                    <p:animEffect transition="out" filter="fade">
                                      <p:cBhvr>
                                        <p:cTn id="6" dur="10"/>
                                        <p:tgtEl>
                                          <p:spTgt spid="9"/>
                                        </p:tgtEl>
                                      </p:cBhvr>
                                    </p:animEffect>
                                    <p:set>
                                      <p:cBhvr>
                                        <p:cTn id="7" dur="1" fill="hold">
                                          <p:stCondLst>
                                            <p:cond delay="9"/>
                                          </p:stCondLst>
                                        </p:cTn>
                                        <p:tgtEl>
                                          <p:spTgt spid="9"/>
                                        </p:tgtEl>
                                        <p:attrNameLst>
                                          <p:attrName>style.visibility</p:attrName>
                                        </p:attrNameLst>
                                      </p:cBhvr>
                                      <p:to>
                                        <p:strVal val="hidden"/>
                                      </p:to>
                                    </p:set>
                                  </p:childTnLst>
                                </p:cTn>
                              </p:par>
                              <p:par>
                                <p:cTn id="8" presetID="1" presetClass="entr" presetSubtype="0" fill="hold" grpId="0" nodeType="withEffect">
                                  <p:stCondLst>
                                    <p:cond delay="0"/>
                                  </p:stCondLst>
                                  <p:childTnLst>
                                    <p:set>
                                      <p:cBhvr>
                                        <p:cTn id="9" dur="1" fill="hold">
                                          <p:stCondLst>
                                            <p:cond delay="0"/>
                                          </p:stCondLst>
                                        </p:cTn>
                                        <p:tgtEl>
                                          <p:spTgt spid="8"/>
                                        </p:tgtEl>
                                        <p:attrNameLst>
                                          <p:attrName>style.visibility</p:attrName>
                                        </p:attrNameLst>
                                      </p:cBhvr>
                                      <p:to>
                                        <p:strVal val="visible"/>
                                      </p:to>
                                    </p:set>
                                  </p:childTnLst>
                                </p:cTn>
                              </p:par>
                              <p:par>
                                <p:cTn id="10" presetID="1" presetClass="entr" presetSubtype="0" fill="hold" grpId="1" nodeType="withEffect">
                                  <p:stCondLst>
                                    <p:cond delay="0"/>
                                  </p:stCondLst>
                                  <p:childTnLst>
                                    <p:set>
                                      <p:cBhvr>
                                        <p:cTn id="11" dur="1" fill="hold">
                                          <p:stCondLst>
                                            <p:cond delay="0"/>
                                          </p:stCondLst>
                                        </p:cTn>
                                        <p:tgtEl>
                                          <p:spTgt spid="10"/>
                                        </p:tgtEl>
                                        <p:attrNameLst>
                                          <p:attrName>style.visibility</p:attrName>
                                        </p:attrNameLst>
                                      </p:cBhvr>
                                      <p:to>
                                        <p:strVal val="visible"/>
                                      </p:to>
                                    </p:set>
                                  </p:childTnLst>
                                </p:cTn>
                              </p:par>
                              <p:par>
                                <p:cTn id="12" presetID="0" presetClass="path" presetSubtype="0" accel="50000" decel="50000" fill="hold" grpId="0" nodeType="withEffect">
                                  <p:stCondLst>
                                    <p:cond delay="0"/>
                                  </p:stCondLst>
                                  <p:childTnLst>
                                    <p:animMotion origin="layout" path="M 0.00695 -0.00247 C 0.18438 0.01358 0.36198 0.02963 0.3599 0.04537 C 0.35799 0.06111 -0.0092 0.09722 -0.00503 0.09136 C -0.00087 0.0858 0.37379 0.00833 0.3849 0.01173 C 0.39618 0.01482 0.06077 0.09815 0.06198 0.11111 C 0.06302 0.12408 0.41007 0.10154 0.39202 0.08982 C 0.37379 0.07778 -0.0526 0.04414 -0.04705 0.04012 C -0.04166 0.0358 0.41841 0.05988 0.425 0.06482 C 0.43143 0.06975 -0.01059 0.06482 -0.00816 0.07006 C -0.00555 0.07562 0.43525 0.10463 0.43993 0.09691 C 0.44462 0.0892 0.02518 0.0321 0.01997 0.02408 C 0.01459 0.01605 0.21129 0.03241 0.40799 0.04877 " pathEditMode="relative" rAng="0" ptsTypes="AAAAAAAAAAAA">
                                      <p:cBhvr>
                                        <p:cTn id="13" dur="40000" fill="hold"/>
                                        <p:tgtEl>
                                          <p:spTgt spid="10"/>
                                        </p:tgtEl>
                                        <p:attrNameLst>
                                          <p:attrName>ppt_x</p:attrName>
                                          <p:attrName>ppt_y</p:attrName>
                                        </p:attrNameLst>
                                      </p:cBhvr>
                                      <p:rCtr x="18941" y="5864"/>
                                    </p:animMotion>
                                  </p:childTnLst>
                                </p:cTn>
                              </p:par>
                            </p:childTnLst>
                          </p:cTn>
                        </p:par>
                        <p:par>
                          <p:cTn id="14" fill="hold">
                            <p:stCondLst>
                              <p:cond delay="40000"/>
                            </p:stCondLst>
                            <p:childTnLst>
                              <p:par>
                                <p:cTn id="15" presetID="1" presetClass="entr" presetSubtype="0" fill="hold" grpId="0" nodeType="afterEffect">
                                  <p:stCondLst>
                                    <p:cond delay="0"/>
                                  </p:stCondLst>
                                  <p:childTnLst>
                                    <p:set>
                                      <p:cBhvr>
                                        <p:cTn id="16" dur="1" fill="hold">
                                          <p:stCondLst>
                                            <p:cond delay="0"/>
                                          </p:stCondLst>
                                        </p:cTn>
                                        <p:tgtEl>
                                          <p:spTgt spid="11"/>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8" grpId="0"/>
      <p:bldP spid="9" grpId="0"/>
      <p:bldP spid="10" grpId="0" animBg="1"/>
      <p:bldP spid="10" grpId="1" animBg="1"/>
      <p:bldP spid="11" grpId="0" animBg="1"/>
    </p:bld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 name="Content Placeholder 2">
            <a:extLst>
              <a:ext uri="{FF2B5EF4-FFF2-40B4-BE49-F238E27FC236}">
                <a16:creationId xmlns:a16="http://schemas.microsoft.com/office/drawing/2014/main" id="{918A69BC-586C-584D-A62B-82A2B1E2DE58}"/>
              </a:ext>
            </a:extLst>
          </p:cNvPr>
          <p:cNvSpPr>
            <a:spLocks noGrp="1"/>
          </p:cNvSpPr>
          <p:nvPr>
            <p:ph idx="1"/>
          </p:nvPr>
        </p:nvSpPr>
        <p:spPr>
          <a:xfrm>
            <a:off x="457200" y="1313879"/>
            <a:ext cx="8229600" cy="3184851"/>
          </a:xfrm>
        </p:spPr>
        <p:txBody>
          <a:bodyPr/>
          <a:lstStyle/>
          <a:p>
            <a:endParaRPr lang="en-US" dirty="0">
              <a:latin typeface="Seravek" panose="020B0503040000020004" pitchFamily="34" charset="0"/>
            </a:endParaRPr>
          </a:p>
          <a:p>
            <a:r>
              <a:rPr lang="en-US" dirty="0">
                <a:latin typeface="Seravek" panose="020B0503040000020004" pitchFamily="34" charset="0"/>
              </a:rPr>
              <a:t>ASSOCIATION BETWEEN VISUOSPATIAL AND LINGUISTIC PREDICTION</a:t>
            </a:r>
          </a:p>
          <a:p>
            <a:endParaRPr lang="en-US" dirty="0">
              <a:latin typeface="Seravek" panose="020B0503040000020004" pitchFamily="34" charset="0"/>
            </a:endParaRPr>
          </a:p>
          <a:p>
            <a:r>
              <a:rPr lang="en-US" dirty="0">
                <a:latin typeface="Seravek" panose="020B0503040000020004" pitchFamily="34" charset="0"/>
              </a:rPr>
              <a:t>LANGUAGE FACTORS AFFECTING LINGUISTIC PREDICTION:</a:t>
            </a:r>
          </a:p>
          <a:p>
            <a:pPr lvl="1">
              <a:buFont typeface="Wingdings" pitchFamily="2" charset="2"/>
              <a:buChar char="§"/>
            </a:pPr>
            <a:r>
              <a:rPr lang="en-US" dirty="0">
                <a:latin typeface="Seravek" panose="020B0503040000020004" pitchFamily="34" charset="0"/>
              </a:rPr>
              <a:t>L1</a:t>
            </a:r>
          </a:p>
          <a:p>
            <a:pPr lvl="1">
              <a:buFont typeface="Wingdings" pitchFamily="2" charset="2"/>
              <a:buChar char="§"/>
            </a:pPr>
            <a:r>
              <a:rPr lang="en-US" dirty="0">
                <a:latin typeface="Seravek" panose="020B0503040000020004" pitchFamily="34" charset="0"/>
              </a:rPr>
              <a:t>L2 proficiency</a:t>
            </a:r>
          </a:p>
          <a:p>
            <a:pPr lvl="1">
              <a:buFont typeface="Wingdings" pitchFamily="2" charset="2"/>
              <a:buChar char="§"/>
            </a:pPr>
            <a:r>
              <a:rPr lang="en-US" dirty="0">
                <a:latin typeface="Seravek" panose="020B0503040000020004" pitchFamily="34" charset="0"/>
              </a:rPr>
              <a:t>L2 use</a:t>
            </a:r>
          </a:p>
          <a:p>
            <a:pPr lvl="1">
              <a:buFont typeface="Wingdings" pitchFamily="2" charset="2"/>
              <a:buChar char="§"/>
            </a:pPr>
            <a:endParaRPr lang="en-US"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2DBEDDB7-E349-884E-BBCF-E0F3F781DEFD}"/>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4</a:t>
            </a:fld>
            <a:endParaRPr lang="en-US"/>
          </a:p>
        </p:txBody>
      </p:sp>
      <p:sp>
        <p:nvSpPr>
          <p:cNvPr id="8" name="Title 1">
            <a:extLst>
              <a:ext uri="{FF2B5EF4-FFF2-40B4-BE49-F238E27FC236}">
                <a16:creationId xmlns:a16="http://schemas.microsoft.com/office/drawing/2014/main" id="{B3BA119E-BCB9-AC4A-8B21-5592FC8CFD92}"/>
              </a:ext>
            </a:extLst>
          </p:cNvPr>
          <p:cNvSpPr>
            <a:spLocks noGrp="1"/>
          </p:cNvSpPr>
          <p:nvPr>
            <p:ph type="title"/>
          </p:nvPr>
        </p:nvSpPr>
        <p:spPr>
          <a:xfrm>
            <a:off x="457200" y="707850"/>
            <a:ext cx="8229600" cy="606029"/>
          </a:xfrm>
        </p:spPr>
        <p:txBody>
          <a:bodyPr/>
          <a:lstStyle/>
          <a:p>
            <a:pPr algn="ctr"/>
            <a:r>
              <a:rPr lang="en-US" dirty="0">
                <a:solidFill>
                  <a:srgbClr val="941100"/>
                </a:solidFill>
                <a:latin typeface="Seravek" panose="020B0503040000020004" pitchFamily="34" charset="0"/>
              </a:rPr>
              <a:t>Goals</a:t>
            </a:r>
          </a:p>
        </p:txBody>
      </p:sp>
      <p:sp>
        <p:nvSpPr>
          <p:cNvPr id="6" name="Rectangle 5">
            <a:extLst>
              <a:ext uri="{FF2B5EF4-FFF2-40B4-BE49-F238E27FC236}">
                <a16:creationId xmlns:a16="http://schemas.microsoft.com/office/drawing/2014/main" id="{5844F8BC-C491-F84F-9234-0EC250A31B83}"/>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4D4609AB-1C27-2D4D-B66B-BF26D3A7B0A8}"/>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4</a:t>
            </a:fld>
            <a:endParaRPr lang="en-US" dirty="0"/>
          </a:p>
        </p:txBody>
      </p:sp>
    </p:spTree>
    <p:extLst>
      <p:ext uri="{BB962C8B-B14F-4D97-AF65-F5344CB8AC3E}">
        <p14:creationId xmlns:p14="http://schemas.microsoft.com/office/powerpoint/2010/main" val="3945358170"/>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FC38DB97-F0C8-3A4D-A38B-ECB9BCD34D49}"/>
              </a:ext>
            </a:extLst>
          </p:cNvPr>
          <p:cNvSpPr>
            <a:spLocks noGrp="1"/>
          </p:cNvSpPr>
          <p:nvPr>
            <p:ph type="title"/>
          </p:nvPr>
        </p:nvSpPr>
        <p:spPr/>
        <p:txBody>
          <a:bodyPr/>
          <a:lstStyle/>
          <a:p>
            <a:pPr algn="ctr"/>
            <a:r>
              <a:rPr lang="en-US" dirty="0">
                <a:solidFill>
                  <a:srgbClr val="941100"/>
                </a:solidFill>
                <a:latin typeface="Seravek" panose="020B0503040000020004" pitchFamily="34" charset="0"/>
              </a:rPr>
              <a:t>Stress-tense suffix associations</a:t>
            </a:r>
          </a:p>
        </p:txBody>
      </p:sp>
      <p:sp>
        <p:nvSpPr>
          <p:cNvPr id="3" name="Content Placeholder 2">
            <a:extLst>
              <a:ext uri="{FF2B5EF4-FFF2-40B4-BE49-F238E27FC236}">
                <a16:creationId xmlns:a16="http://schemas.microsoft.com/office/drawing/2014/main" id="{53CB7913-3D02-8542-BF6D-A55624A10ADF}"/>
              </a:ext>
            </a:extLst>
          </p:cNvPr>
          <p:cNvSpPr>
            <a:spLocks noGrp="1"/>
          </p:cNvSpPr>
          <p:nvPr>
            <p:ph idx="1"/>
          </p:nvPr>
        </p:nvSpPr>
        <p:spPr/>
        <p:txBody>
          <a:bodyPr/>
          <a:lstStyle/>
          <a:p>
            <a:pPr marL="0" indent="0">
              <a:buNone/>
            </a:pPr>
            <a:r>
              <a:rPr lang="en-US" dirty="0">
                <a:solidFill>
                  <a:schemeClr val="tx1"/>
                </a:solidFill>
                <a:latin typeface="Seravek" panose="020B0503040000020004" pitchFamily="34" charset="0"/>
              </a:rPr>
              <a:t>Spanish</a:t>
            </a:r>
          </a:p>
          <a:p>
            <a:pPr marL="0" indent="0">
              <a:buNone/>
            </a:pPr>
            <a:endParaRPr lang="en-US" dirty="0">
              <a:solidFill>
                <a:schemeClr val="tx1"/>
              </a:solidFill>
              <a:latin typeface="Seravek" panose="020B0503040000020004" pitchFamily="34" charset="0"/>
            </a:endParaRPr>
          </a:p>
          <a:p>
            <a:pPr marL="0" indent="0">
              <a:buNone/>
            </a:pPr>
            <a:r>
              <a:rPr lang="en-US" dirty="0" err="1">
                <a:solidFill>
                  <a:schemeClr val="tx1"/>
                </a:solidFill>
                <a:latin typeface="Seravek" panose="020B0503040000020004" pitchFamily="34" charset="0"/>
              </a:rPr>
              <a:t>Cantar</a:t>
            </a:r>
            <a:r>
              <a:rPr lang="en-US" dirty="0">
                <a:solidFill>
                  <a:schemeClr val="tx1"/>
                </a:solidFill>
                <a:latin typeface="Seravek" panose="020B0503040000020004" pitchFamily="34" charset="0"/>
              </a:rPr>
              <a:t> (</a:t>
            </a:r>
            <a:r>
              <a:rPr lang="en-US" dirty="0" err="1">
                <a:solidFill>
                  <a:schemeClr val="tx1"/>
                </a:solidFill>
                <a:latin typeface="Seravek" panose="020B0503040000020004" pitchFamily="34" charset="0"/>
              </a:rPr>
              <a:t>él</a:t>
            </a:r>
            <a:r>
              <a:rPr lang="en-US" dirty="0">
                <a:solidFill>
                  <a:schemeClr val="tx1"/>
                </a:solidFill>
                <a:latin typeface="Seravek" panose="020B0503040000020004" pitchFamily="34" charset="0"/>
              </a:rPr>
              <a:t>, </a:t>
            </a:r>
            <a:r>
              <a:rPr lang="en-US" dirty="0" err="1">
                <a:solidFill>
                  <a:schemeClr val="tx1"/>
                </a:solidFill>
                <a:latin typeface="Seravek" panose="020B0503040000020004" pitchFamily="34" charset="0"/>
              </a:rPr>
              <a:t>ella</a:t>
            </a:r>
            <a:r>
              <a:rPr lang="en-US" dirty="0">
                <a:solidFill>
                  <a:schemeClr val="tx1"/>
                </a:solidFill>
                <a:latin typeface="Seravek" panose="020B0503040000020004" pitchFamily="34" charset="0"/>
              </a:rPr>
              <a:t>, </a:t>
            </a:r>
            <a:r>
              <a:rPr lang="en-US" dirty="0" err="1">
                <a:solidFill>
                  <a:schemeClr val="tx1"/>
                </a:solidFill>
                <a:latin typeface="Seravek" panose="020B0503040000020004" pitchFamily="34" charset="0"/>
              </a:rPr>
              <a:t>usted</a:t>
            </a:r>
            <a:r>
              <a:rPr lang="en-US" dirty="0">
                <a:solidFill>
                  <a:schemeClr val="tx1"/>
                </a:solidFill>
                <a:latin typeface="Seravek" panose="020B0503040000020004" pitchFamily="34" charset="0"/>
              </a:rPr>
              <a:t>)</a:t>
            </a:r>
          </a:p>
          <a:p>
            <a:pPr marL="0" indent="0">
              <a:buNone/>
            </a:pPr>
            <a:endParaRPr lang="en-US" dirty="0">
              <a:solidFill>
                <a:schemeClr val="tx1"/>
              </a:solidFill>
              <a:latin typeface="Seravek" panose="020B0503040000020004" pitchFamily="34" charset="0"/>
            </a:endParaRPr>
          </a:p>
          <a:p>
            <a:pPr marL="0" indent="0">
              <a:buNone/>
            </a:pPr>
            <a:r>
              <a:rPr lang="en-US" dirty="0">
                <a:solidFill>
                  <a:schemeClr val="tx1"/>
                </a:solidFill>
                <a:latin typeface="Seravek" panose="020B0503040000020004" pitchFamily="34" charset="0"/>
              </a:rPr>
              <a:t>	CAN </a:t>
            </a:r>
            <a:r>
              <a:rPr lang="en-US" dirty="0">
                <a:solidFill>
                  <a:schemeClr val="tx1"/>
                </a:solidFill>
                <a:latin typeface="Seravek" panose="020B0503040000020004" pitchFamily="34" charset="0"/>
                <a:sym typeface="Wingdings" pitchFamily="2" charset="2"/>
              </a:rPr>
              <a:t> </a:t>
            </a:r>
            <a:r>
              <a:rPr lang="en-US" dirty="0" err="1">
                <a:solidFill>
                  <a:schemeClr val="tx1"/>
                </a:solidFill>
                <a:latin typeface="Seravek" panose="020B0503040000020004" pitchFamily="34" charset="0"/>
                <a:sym typeface="Wingdings" pitchFamily="2" charset="2"/>
              </a:rPr>
              <a:t>CAN.ta</a:t>
            </a:r>
            <a:endParaRPr lang="en-US" dirty="0">
              <a:solidFill>
                <a:schemeClr val="tx1"/>
              </a:solidFill>
              <a:latin typeface="Seravek" panose="020B0503040000020004" pitchFamily="34" charset="0"/>
              <a:sym typeface="Wingdings" pitchFamily="2" charset="2"/>
            </a:endParaRPr>
          </a:p>
          <a:p>
            <a:pPr marL="0" indent="0">
              <a:buNone/>
            </a:pPr>
            <a:r>
              <a:rPr lang="en-US" dirty="0">
                <a:solidFill>
                  <a:schemeClr val="tx1"/>
                </a:solidFill>
                <a:latin typeface="Seravek" panose="020B0503040000020004" pitchFamily="34" charset="0"/>
                <a:sym typeface="Wingdings" pitchFamily="2" charset="2"/>
              </a:rPr>
              <a:t>		1</a:t>
            </a:r>
            <a:r>
              <a:rPr lang="en-US" baseline="30000" dirty="0">
                <a:solidFill>
                  <a:schemeClr val="tx1"/>
                </a:solidFill>
                <a:latin typeface="Seravek" panose="020B0503040000020004" pitchFamily="34" charset="0"/>
                <a:sym typeface="Wingdings" pitchFamily="2" charset="2"/>
              </a:rPr>
              <a:t>st</a:t>
            </a:r>
            <a:r>
              <a:rPr lang="en-US" dirty="0">
                <a:solidFill>
                  <a:schemeClr val="tx1"/>
                </a:solidFill>
                <a:latin typeface="Seravek" panose="020B0503040000020004" pitchFamily="34" charset="0"/>
                <a:sym typeface="Wingdings" pitchFamily="2" charset="2"/>
              </a:rPr>
              <a:t> syllable stress  present tense suffix</a:t>
            </a:r>
          </a:p>
          <a:p>
            <a:pPr marL="0" indent="0">
              <a:buNone/>
            </a:pPr>
            <a:r>
              <a:rPr lang="en-US" dirty="0">
                <a:solidFill>
                  <a:schemeClr val="tx1"/>
                </a:solidFill>
                <a:latin typeface="Seravek" panose="020B0503040000020004" pitchFamily="34" charset="0"/>
                <a:sym typeface="Wingdings" pitchFamily="2" charset="2"/>
              </a:rPr>
              <a:t>	can  </a:t>
            </a:r>
            <a:r>
              <a:rPr lang="en-US" dirty="0" err="1">
                <a:solidFill>
                  <a:schemeClr val="tx1"/>
                </a:solidFill>
                <a:latin typeface="Seravek" panose="020B0503040000020004" pitchFamily="34" charset="0"/>
                <a:sym typeface="Wingdings" pitchFamily="2" charset="2"/>
              </a:rPr>
              <a:t>can.TÓ</a:t>
            </a:r>
            <a:endParaRPr lang="en-US" dirty="0">
              <a:solidFill>
                <a:schemeClr val="tx1"/>
              </a:solidFill>
              <a:latin typeface="Seravek" panose="020B0503040000020004" pitchFamily="34" charset="0"/>
              <a:sym typeface="Wingdings" pitchFamily="2" charset="2"/>
            </a:endParaRPr>
          </a:p>
          <a:p>
            <a:pPr marL="0" indent="0">
              <a:buNone/>
            </a:pPr>
            <a:r>
              <a:rPr lang="en-US" dirty="0">
                <a:solidFill>
                  <a:schemeClr val="tx1"/>
                </a:solidFill>
                <a:latin typeface="Seravek" panose="020B0503040000020004" pitchFamily="34" charset="0"/>
                <a:sym typeface="Wingdings" pitchFamily="2" charset="2"/>
              </a:rPr>
              <a:t>		2</a:t>
            </a:r>
            <a:r>
              <a:rPr lang="en-US" baseline="30000" dirty="0">
                <a:solidFill>
                  <a:schemeClr val="tx1"/>
                </a:solidFill>
                <a:latin typeface="Seravek" panose="020B0503040000020004" pitchFamily="34" charset="0"/>
                <a:sym typeface="Wingdings" pitchFamily="2" charset="2"/>
              </a:rPr>
              <a:t>nd</a:t>
            </a:r>
            <a:r>
              <a:rPr lang="en-US" dirty="0">
                <a:solidFill>
                  <a:schemeClr val="tx1"/>
                </a:solidFill>
                <a:latin typeface="Seravek" panose="020B0503040000020004" pitchFamily="34" charset="0"/>
                <a:sym typeface="Wingdings" pitchFamily="2" charset="2"/>
              </a:rPr>
              <a:t> syllable stress  preterit tense suffix</a:t>
            </a:r>
            <a:endParaRPr lang="en-US" dirty="0">
              <a:solidFill>
                <a:schemeClr val="tx1"/>
              </a:solidFill>
              <a:latin typeface="Seravek" panose="020B0503040000020004" pitchFamily="34" charset="0"/>
            </a:endParaRPr>
          </a:p>
          <a:p>
            <a:pPr marL="0" indent="0">
              <a:buNone/>
            </a:pPr>
            <a:endParaRPr lang="en-US" dirty="0">
              <a:solidFill>
                <a:srgbClr val="0070C0"/>
              </a:solidFill>
            </a:endParaRPr>
          </a:p>
        </p:txBody>
      </p:sp>
      <p:sp>
        <p:nvSpPr>
          <p:cNvPr id="5" name="Rectangle 4">
            <a:extLst>
              <a:ext uri="{FF2B5EF4-FFF2-40B4-BE49-F238E27FC236}">
                <a16:creationId xmlns:a16="http://schemas.microsoft.com/office/drawing/2014/main" id="{072D4E52-CA99-D246-9816-2042C6CD921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Slide Number Placeholder 3">
            <a:extLst>
              <a:ext uri="{FF2B5EF4-FFF2-40B4-BE49-F238E27FC236}">
                <a16:creationId xmlns:a16="http://schemas.microsoft.com/office/drawing/2014/main" id="{387FEC9A-D45A-5745-BEBE-5770029603D3}"/>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5</a:t>
            </a:fld>
            <a:endParaRPr lang="en-US" dirty="0"/>
          </a:p>
        </p:txBody>
      </p:sp>
    </p:spTree>
    <p:extLst>
      <p:ext uri="{BB962C8B-B14F-4D97-AF65-F5344CB8AC3E}">
        <p14:creationId xmlns:p14="http://schemas.microsoft.com/office/powerpoint/2010/main" val="3031249522"/>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4" end="4"/>
                                            </p:txEl>
                                          </p:spTgt>
                                        </p:tgtEl>
                                        <p:attrNameLst>
                                          <p:attrName>style.visibility</p:attrName>
                                        </p:attrNameLst>
                                      </p:cBhvr>
                                      <p:to>
                                        <p:strVal val="visible"/>
                                      </p:to>
                                    </p:set>
                                  </p:childTnLst>
                                </p:cTn>
                              </p:par>
                              <p:par>
                                <p:cTn id="7" presetID="1" presetClass="entr" presetSubtype="0" fill="hold" nodeType="withEffect">
                                  <p:stCondLst>
                                    <p:cond delay="0"/>
                                  </p:stCondLst>
                                  <p:childTnLst>
                                    <p:set>
                                      <p:cBhvr>
                                        <p:cTn id="8" dur="1" fill="hold">
                                          <p:stCondLst>
                                            <p:cond delay="0"/>
                                          </p:stCondLst>
                                        </p:cTn>
                                        <p:tgtEl>
                                          <p:spTgt spid="3">
                                            <p:txEl>
                                              <p:pRg st="5" end="5"/>
                                            </p:txEl>
                                          </p:spTgt>
                                        </p:tgtEl>
                                        <p:attrNameLst>
                                          <p:attrName>style.visibility</p:attrName>
                                        </p:attrNameLst>
                                      </p:cBhvr>
                                      <p:to>
                                        <p:strVal val="visible"/>
                                      </p:to>
                                    </p:set>
                                  </p:childTnLst>
                                </p:cTn>
                              </p:par>
                              <p:par>
                                <p:cTn id="9" presetID="1" presetClass="entr" presetSubtype="0" fill="hold" nodeType="withEffect">
                                  <p:stCondLst>
                                    <p:cond delay="0"/>
                                  </p:stCondLst>
                                  <p:childTnLst>
                                    <p:set>
                                      <p:cBhvr>
                                        <p:cTn id="10" dur="1" fill="hold">
                                          <p:stCondLst>
                                            <p:cond delay="0"/>
                                          </p:stCondLst>
                                        </p:cTn>
                                        <p:tgtEl>
                                          <p:spTgt spid="3">
                                            <p:txEl>
                                              <p:pRg st="6" end="6"/>
                                            </p:txEl>
                                          </p:spTgt>
                                        </p:tgtEl>
                                        <p:attrNameLst>
                                          <p:attrName>style.visibility</p:attrName>
                                        </p:attrNameLst>
                                      </p:cBhvr>
                                      <p:to>
                                        <p:strVal val="visible"/>
                                      </p:to>
                                    </p:set>
                                  </p:childTnLst>
                                </p:cTn>
                              </p:par>
                              <p:par>
                                <p:cTn id="11" presetID="1" presetClass="entr" presetSubtype="0" fill="hold" nodeType="withEffect">
                                  <p:stCondLst>
                                    <p:cond delay="0"/>
                                  </p:stCondLst>
                                  <p:childTnLst>
                                    <p:set>
                                      <p:cBhvr>
                                        <p:cTn id="12" dur="1" fill="hold">
                                          <p:stCondLst>
                                            <p:cond delay="0"/>
                                          </p:stCondLst>
                                        </p:cTn>
                                        <p:tgtEl>
                                          <p:spTgt spid="3">
                                            <p:txEl>
                                              <p:pRg st="7" end="7"/>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A68AAF05-C288-0744-B339-72D8060C2BF0}"/>
              </a:ext>
            </a:extLst>
          </p:cNvPr>
          <p:cNvSpPr>
            <a:spLocks noGrp="1"/>
          </p:cNvSpPr>
          <p:nvPr>
            <p:ph type="title"/>
          </p:nvPr>
        </p:nvSpPr>
        <p:spPr>
          <a:xfrm>
            <a:off x="722313" y="2316632"/>
            <a:ext cx="7772400" cy="1021556"/>
          </a:xfrm>
        </p:spPr>
        <p:txBody>
          <a:bodyPr/>
          <a:lstStyle/>
          <a:p>
            <a:r>
              <a:rPr lang="en-US" dirty="0">
                <a:solidFill>
                  <a:srgbClr val="941100"/>
                </a:solidFill>
                <a:latin typeface="Seravek" panose="020B0503040000020004" pitchFamily="34" charset="0"/>
              </a:rPr>
              <a:t>STUDIES 1 and 2:</a:t>
            </a:r>
            <a:br>
              <a:rPr lang="en-US" dirty="0">
                <a:solidFill>
                  <a:srgbClr val="941100"/>
                </a:solidFill>
                <a:latin typeface="Seravek" panose="020B0503040000020004" pitchFamily="34" charset="0"/>
              </a:rPr>
            </a:br>
            <a:r>
              <a:rPr lang="en-US" dirty="0">
                <a:solidFill>
                  <a:srgbClr val="941100"/>
                </a:solidFill>
                <a:latin typeface="Seravek" panose="020B0503040000020004" pitchFamily="34" charset="0"/>
              </a:rPr>
              <a:t>L2 PROFICIENCY, L2 USE, Cross-linguistic transfer AND LINGUISTIC PREDICTION</a:t>
            </a:r>
          </a:p>
        </p:txBody>
      </p:sp>
      <p:sp>
        <p:nvSpPr>
          <p:cNvPr id="7" name="Rectangle 6">
            <a:extLst>
              <a:ext uri="{FF2B5EF4-FFF2-40B4-BE49-F238E27FC236}">
                <a16:creationId xmlns:a16="http://schemas.microsoft.com/office/drawing/2014/main" id="{47C2EE71-3509-9847-833C-0B3CBB52222F}"/>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Slide Number Placeholder 3">
            <a:extLst>
              <a:ext uri="{FF2B5EF4-FFF2-40B4-BE49-F238E27FC236}">
                <a16:creationId xmlns:a16="http://schemas.microsoft.com/office/drawing/2014/main" id="{21EA20F3-4DC5-6C47-B8B0-13A900DF0C4E}"/>
              </a:ext>
            </a:extLst>
          </p:cNvPr>
          <p:cNvSpPr txBox="1">
            <a:spLocks/>
          </p:cNvSpPr>
          <p:nvPr/>
        </p:nvSpPr>
        <p:spPr>
          <a:xfrm>
            <a:off x="6705600" y="4836319"/>
            <a:ext cx="2133600" cy="357188"/>
          </a:xfrm>
          <a:prstGeom prst="rect">
            <a:avLst/>
          </a:prstGeom>
          <a:ln/>
        </p:spPr>
        <p:txBody>
          <a:bodyPr vert="horz" lIns="91440" tIns="45720" rIns="91440" bIns="45720" rtlCol="0" anchor="ctr"/>
          <a:lstStyle>
            <a:defPPr>
              <a:defRPr lang="en-US"/>
            </a:defPPr>
            <a:lvl1pPr marL="0" algn="r" defTabSz="914400" rtl="0" eaLnBrk="1" fontAlgn="base" latinLnBrk="0" hangingPunct="1">
              <a:spcBef>
                <a:spcPct val="0"/>
              </a:spcBef>
              <a:spcAft>
                <a:spcPct val="0"/>
              </a:spcAft>
              <a:defRPr sz="1200" kern="1200">
                <a:solidFill>
                  <a:schemeClr val="tx1">
                    <a:tint val="75000"/>
                  </a:schemeClr>
                </a:solidFill>
                <a:latin typeface="+mn-lt"/>
                <a:ea typeface="+mn-ea"/>
                <a:cs typeface="+mn-cs"/>
              </a:defRPr>
            </a:lvl1pPr>
            <a:lvl2pPr marL="457200" algn="l" defTabSz="914400" rtl="0" eaLnBrk="1" fontAlgn="base" latinLnBrk="0" hangingPunct="1">
              <a:spcBef>
                <a:spcPct val="0"/>
              </a:spcBef>
              <a:spcAft>
                <a:spcPct val="0"/>
              </a:spcAft>
              <a:defRPr sz="1800" kern="1200">
                <a:solidFill>
                  <a:schemeClr val="tx1"/>
                </a:solidFill>
                <a:latin typeface="+mn-lt"/>
                <a:ea typeface="+mn-ea"/>
                <a:cs typeface="+mn-cs"/>
              </a:defRPr>
            </a:lvl2pPr>
            <a:lvl3pPr marL="914400" algn="l" defTabSz="914400" rtl="0" eaLnBrk="1" fontAlgn="base" latinLnBrk="0" hangingPunct="1">
              <a:spcBef>
                <a:spcPct val="0"/>
              </a:spcBef>
              <a:spcAft>
                <a:spcPct val="0"/>
              </a:spcAft>
              <a:defRPr sz="1800" kern="1200">
                <a:solidFill>
                  <a:schemeClr val="tx1"/>
                </a:solidFill>
                <a:latin typeface="+mn-lt"/>
                <a:ea typeface="+mn-ea"/>
                <a:cs typeface="+mn-cs"/>
              </a:defRPr>
            </a:lvl3pPr>
            <a:lvl4pPr marL="1371600" algn="l" defTabSz="914400" rtl="0" eaLnBrk="1" fontAlgn="base" latinLnBrk="0" hangingPunct="1">
              <a:spcBef>
                <a:spcPct val="0"/>
              </a:spcBef>
              <a:spcAft>
                <a:spcPct val="0"/>
              </a:spcAft>
              <a:defRPr sz="1800" kern="1200">
                <a:solidFill>
                  <a:schemeClr val="tx1"/>
                </a:solidFill>
                <a:latin typeface="+mn-lt"/>
                <a:ea typeface="+mn-ea"/>
                <a:cs typeface="+mn-cs"/>
              </a:defRPr>
            </a:lvl4pPr>
            <a:lvl5pPr marL="1828800" algn="l" defTabSz="914400" rtl="0" eaLnBrk="1" fontAlgn="base" latinLnBrk="0" hangingPunct="1">
              <a:spcBef>
                <a:spcPct val="0"/>
              </a:spcBef>
              <a:spcAft>
                <a:spcPct val="0"/>
              </a:spcAft>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6</a:t>
            </a:fld>
            <a:endParaRPr lang="en-US" dirty="0"/>
          </a:p>
        </p:txBody>
      </p:sp>
    </p:spTree>
    <p:extLst>
      <p:ext uri="{BB962C8B-B14F-4D97-AF65-F5344CB8AC3E}">
        <p14:creationId xmlns:p14="http://schemas.microsoft.com/office/powerpoint/2010/main" val="1315362855"/>
      </p:ext>
    </p:extLst>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7A59-2F6A-7F48-A4D4-3E9B86ECB9C5}"/>
              </a:ext>
            </a:extLst>
          </p:cNvPr>
          <p:cNvSpPr>
            <a:spLocks noGrp="1"/>
          </p:cNvSpPr>
          <p:nvPr>
            <p:ph type="title"/>
          </p:nvPr>
        </p:nvSpPr>
        <p:spPr/>
        <p:txBody>
          <a:bodyPr/>
          <a:lstStyle/>
          <a:p>
            <a:pPr algn="ctr"/>
            <a:r>
              <a:rPr lang="en-US" dirty="0">
                <a:solidFill>
                  <a:srgbClr val="941100"/>
                </a:solidFill>
                <a:latin typeface="Seravek" panose="020B0503040000020004" pitchFamily="34" charset="0"/>
              </a:rPr>
              <a:t>L2 proficiency</a:t>
            </a:r>
          </a:p>
        </p:txBody>
      </p:sp>
      <p:sp>
        <p:nvSpPr>
          <p:cNvPr id="3" name="Content Placeholder 2">
            <a:extLst>
              <a:ext uri="{FF2B5EF4-FFF2-40B4-BE49-F238E27FC236}">
                <a16:creationId xmlns:a16="http://schemas.microsoft.com/office/drawing/2014/main" id="{3E362E99-763D-FC40-BF94-924700C8A168}"/>
              </a:ext>
            </a:extLst>
          </p:cNvPr>
          <p:cNvSpPr>
            <a:spLocks noGrp="1"/>
          </p:cNvSpPr>
          <p:nvPr>
            <p:ph idx="1"/>
          </p:nvPr>
        </p:nvSpPr>
        <p:spPr/>
        <p:txBody>
          <a:bodyPr>
            <a:normAutofit/>
          </a:bodyPr>
          <a:lstStyle/>
          <a:p>
            <a:r>
              <a:rPr lang="en-US" dirty="0">
                <a:latin typeface="Seravek" panose="020B0503040000020004" pitchFamily="34" charset="0"/>
              </a:rPr>
              <a:t>Knowledge of a language</a:t>
            </a:r>
          </a:p>
          <a:p>
            <a:pPr marL="0" indent="0">
              <a:buNone/>
            </a:pPr>
            <a:endParaRPr lang="en-US" u="sng" dirty="0">
              <a:latin typeface="Seravek" panose="020B0503040000020004" pitchFamily="34" charset="0"/>
            </a:endParaRPr>
          </a:p>
          <a:p>
            <a:r>
              <a:rPr lang="en-US" dirty="0">
                <a:latin typeface="Seravek" panose="020B0503040000020004" pitchFamily="34" charset="0"/>
              </a:rPr>
              <a:t>L2 proficiency facilitates morphophonological prediction in L2 Swedish and L2 Spanish </a:t>
            </a:r>
            <a:r>
              <a:rPr lang="en-US" sz="1400" dirty="0">
                <a:latin typeface="Seravek" panose="020B0503040000020004" pitchFamily="34" charset="0"/>
              </a:rPr>
              <a:t>(e.g., </a:t>
            </a:r>
            <a:r>
              <a:rPr lang="en-US" sz="1400" dirty="0" err="1">
                <a:latin typeface="Seravek" panose="020B0503040000020004" pitchFamily="34" charset="0"/>
              </a:rPr>
              <a:t>Schremm</a:t>
            </a:r>
            <a:r>
              <a:rPr lang="en-US" sz="1400" dirty="0">
                <a:latin typeface="Seravek" panose="020B0503040000020004" pitchFamily="34" charset="0"/>
              </a:rPr>
              <a:t> et al., 2016; Sagarra &amp; Casillas, 2018) </a:t>
            </a:r>
            <a:endParaRPr lang="en-US" dirty="0">
              <a:latin typeface="Seravek" panose="020B0503040000020004" pitchFamily="34" charset="0"/>
            </a:endParaRPr>
          </a:p>
          <a:p>
            <a:endParaRPr lang="en-US" sz="1400"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32F81B75-019B-FF4D-B15E-2BEB8A5D8E1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7</a:t>
            </a:fld>
            <a:endParaRPr lang="en-US"/>
          </a:p>
        </p:txBody>
      </p:sp>
      <p:sp>
        <p:nvSpPr>
          <p:cNvPr id="6" name="Rectangle 5">
            <a:extLst>
              <a:ext uri="{FF2B5EF4-FFF2-40B4-BE49-F238E27FC236}">
                <a16:creationId xmlns:a16="http://schemas.microsoft.com/office/drawing/2014/main" id="{0876E732-E539-1A4B-B11E-889DF11B011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820A72C5-D5F4-CF4D-9E98-0CA4126317C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7</a:t>
            </a:fld>
            <a:endParaRPr lang="en-US" dirty="0"/>
          </a:p>
        </p:txBody>
      </p:sp>
    </p:spTree>
    <p:extLst>
      <p:ext uri="{BB962C8B-B14F-4D97-AF65-F5344CB8AC3E}">
        <p14:creationId xmlns:p14="http://schemas.microsoft.com/office/powerpoint/2010/main" val="2622035334"/>
      </p:ext>
    </p:extLst>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7A59-2F6A-7F48-A4D4-3E9B86ECB9C5}"/>
              </a:ext>
            </a:extLst>
          </p:cNvPr>
          <p:cNvSpPr>
            <a:spLocks noGrp="1"/>
          </p:cNvSpPr>
          <p:nvPr>
            <p:ph type="title"/>
          </p:nvPr>
        </p:nvSpPr>
        <p:spPr/>
        <p:txBody>
          <a:bodyPr/>
          <a:lstStyle/>
          <a:p>
            <a:pPr algn="ctr"/>
            <a:r>
              <a:rPr lang="en-US" dirty="0">
                <a:solidFill>
                  <a:srgbClr val="941100"/>
                </a:solidFill>
                <a:latin typeface="Seravek" panose="020B0503040000020004" pitchFamily="34" charset="0"/>
              </a:rPr>
              <a:t>L2 use</a:t>
            </a:r>
          </a:p>
        </p:txBody>
      </p:sp>
      <p:sp>
        <p:nvSpPr>
          <p:cNvPr id="3" name="Content Placeholder 2">
            <a:extLst>
              <a:ext uri="{FF2B5EF4-FFF2-40B4-BE49-F238E27FC236}">
                <a16:creationId xmlns:a16="http://schemas.microsoft.com/office/drawing/2014/main" id="{3E362E99-763D-FC40-BF94-924700C8A168}"/>
              </a:ext>
            </a:extLst>
          </p:cNvPr>
          <p:cNvSpPr>
            <a:spLocks noGrp="1"/>
          </p:cNvSpPr>
          <p:nvPr>
            <p:ph idx="1"/>
          </p:nvPr>
        </p:nvSpPr>
        <p:spPr/>
        <p:txBody>
          <a:bodyPr>
            <a:normAutofit lnSpcReduction="10000"/>
          </a:bodyPr>
          <a:lstStyle/>
          <a:p>
            <a:pPr marL="0" indent="0">
              <a:buNone/>
            </a:pPr>
            <a:endParaRPr lang="en-US" dirty="0">
              <a:latin typeface="Seravek" panose="020B0503040000020004" pitchFamily="34" charset="0"/>
            </a:endParaRPr>
          </a:p>
          <a:p>
            <a:r>
              <a:rPr lang="en-US" dirty="0">
                <a:latin typeface="Seravek" panose="020B0503040000020004" pitchFamily="34" charset="0"/>
              </a:rPr>
              <a:t>Duration of active input, output and interaction in the L2 </a:t>
            </a:r>
            <a:r>
              <a:rPr lang="en-US" sz="1400" dirty="0">
                <a:latin typeface="Seravek" panose="020B0503040000020004" pitchFamily="34" charset="0"/>
              </a:rPr>
              <a:t>(DeLuca et al., 2020)</a:t>
            </a:r>
            <a:endParaRPr lang="en-US" sz="2800" dirty="0">
              <a:latin typeface="Seravek" panose="020B0503040000020004" pitchFamily="34" charset="0"/>
            </a:endParaRPr>
          </a:p>
          <a:p>
            <a:endParaRPr lang="en-US" u="sng" dirty="0">
              <a:latin typeface="Seravek" panose="020B0503040000020004" pitchFamily="34" charset="0"/>
            </a:endParaRPr>
          </a:p>
          <a:p>
            <a:r>
              <a:rPr lang="en-US" dirty="0">
                <a:latin typeface="Seravek" panose="020B0503040000020004" pitchFamily="34" charset="0"/>
              </a:rPr>
              <a:t>L2 use facilitates phonemic discrimination </a:t>
            </a:r>
            <a:r>
              <a:rPr lang="en-US" sz="1400" dirty="0">
                <a:latin typeface="Seravek" panose="020B0503040000020004" pitchFamily="34" charset="0"/>
              </a:rPr>
              <a:t>(e.g., </a:t>
            </a:r>
            <a:r>
              <a:rPr lang="en-US" sz="1400" dirty="0" err="1">
                <a:latin typeface="Seravek" panose="020B0503040000020004" pitchFamily="34" charset="0"/>
              </a:rPr>
              <a:t>Flege</a:t>
            </a:r>
            <a:r>
              <a:rPr lang="en-US" sz="1400" dirty="0">
                <a:latin typeface="Seravek" panose="020B0503040000020004" pitchFamily="34" charset="0"/>
              </a:rPr>
              <a:t> &amp; McKay, 2004; Black et al., 2020)</a:t>
            </a:r>
          </a:p>
          <a:p>
            <a:endParaRPr lang="en-US" dirty="0">
              <a:latin typeface="Seravek" panose="020B0503040000020004" pitchFamily="34" charset="0"/>
            </a:endParaRPr>
          </a:p>
          <a:p>
            <a:r>
              <a:rPr lang="en-US" dirty="0">
                <a:latin typeface="Seravek" panose="020B0503040000020004" pitchFamily="34" charset="0"/>
              </a:rPr>
              <a:t>L2 use more important than L2 proficiency in codeswitching, white matter microstructure and neuroplasticity </a:t>
            </a:r>
            <a:r>
              <a:rPr lang="en-US" sz="1400" dirty="0">
                <a:latin typeface="Seravek" panose="020B0503040000020004" pitchFamily="34" charset="0"/>
              </a:rPr>
              <a:t>(Beatty-Martinez et al., 2020; DeLuca et al., 2020; Del </a:t>
            </a:r>
            <a:r>
              <a:rPr lang="en-US" sz="1400" dirty="0" err="1">
                <a:latin typeface="Seravek" panose="020B0503040000020004" pitchFamily="34" charset="0"/>
              </a:rPr>
              <a:t>Maschio</a:t>
            </a:r>
            <a:r>
              <a:rPr lang="en-US" sz="1400" dirty="0">
                <a:latin typeface="Seravek" panose="020B0503040000020004" pitchFamily="34" charset="0"/>
              </a:rPr>
              <a:t> et al., 2020) </a:t>
            </a:r>
          </a:p>
          <a:p>
            <a:endParaRPr lang="en-US" sz="1900" dirty="0">
              <a:latin typeface="Seravek" panose="020B0503040000020004" pitchFamily="34" charset="0"/>
            </a:endParaRPr>
          </a:p>
          <a:p>
            <a:endParaRPr lang="en-US" sz="1400"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32F81B75-019B-FF4D-B15E-2BEB8A5D8E1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8</a:t>
            </a:fld>
            <a:endParaRPr lang="en-US"/>
          </a:p>
        </p:txBody>
      </p:sp>
      <p:sp>
        <p:nvSpPr>
          <p:cNvPr id="6" name="Rectangle 5">
            <a:extLst>
              <a:ext uri="{FF2B5EF4-FFF2-40B4-BE49-F238E27FC236}">
                <a16:creationId xmlns:a16="http://schemas.microsoft.com/office/drawing/2014/main" id="{0876E732-E539-1A4B-B11E-889DF11B011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820A72C5-D5F4-CF4D-9E98-0CA4126317C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8</a:t>
            </a:fld>
            <a:endParaRPr lang="en-US" dirty="0"/>
          </a:p>
        </p:txBody>
      </p:sp>
    </p:spTree>
    <p:extLst>
      <p:ext uri="{BB962C8B-B14F-4D97-AF65-F5344CB8AC3E}">
        <p14:creationId xmlns:p14="http://schemas.microsoft.com/office/powerpoint/2010/main" val="398380848"/>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40617A59-2F6A-7F48-A4D4-3E9B86ECB9C5}"/>
              </a:ext>
            </a:extLst>
          </p:cNvPr>
          <p:cNvSpPr>
            <a:spLocks noGrp="1"/>
          </p:cNvSpPr>
          <p:nvPr>
            <p:ph type="title"/>
          </p:nvPr>
        </p:nvSpPr>
        <p:spPr/>
        <p:txBody>
          <a:bodyPr/>
          <a:lstStyle/>
          <a:p>
            <a:pPr algn="ctr"/>
            <a:r>
              <a:rPr lang="en-US" dirty="0">
                <a:solidFill>
                  <a:srgbClr val="941100"/>
                </a:solidFill>
                <a:latin typeface="Seravek" panose="020B0503040000020004" pitchFamily="34" charset="0"/>
              </a:rPr>
              <a:t>Cross-linguistic influence</a:t>
            </a:r>
          </a:p>
        </p:txBody>
      </p:sp>
      <p:sp>
        <p:nvSpPr>
          <p:cNvPr id="3" name="Content Placeholder 2">
            <a:extLst>
              <a:ext uri="{FF2B5EF4-FFF2-40B4-BE49-F238E27FC236}">
                <a16:creationId xmlns:a16="http://schemas.microsoft.com/office/drawing/2014/main" id="{3E362E99-763D-FC40-BF94-924700C8A168}"/>
              </a:ext>
            </a:extLst>
          </p:cNvPr>
          <p:cNvSpPr>
            <a:spLocks noGrp="1"/>
          </p:cNvSpPr>
          <p:nvPr>
            <p:ph idx="1"/>
          </p:nvPr>
        </p:nvSpPr>
        <p:spPr/>
        <p:txBody>
          <a:bodyPr>
            <a:normAutofit/>
          </a:bodyPr>
          <a:lstStyle/>
          <a:p>
            <a:r>
              <a:rPr lang="en-US" sz="2000" dirty="0">
                <a:latin typeface="Seravek" panose="020B0503040000020004" pitchFamily="34" charset="0"/>
              </a:rPr>
              <a:t>L1 use as source of linguistic knowledge when processing the L2 </a:t>
            </a:r>
            <a:r>
              <a:rPr lang="en-US" sz="1000" dirty="0">
                <a:latin typeface="Seravek" panose="020B0503040000020004" pitchFamily="34" charset="0"/>
              </a:rPr>
              <a:t>(</a:t>
            </a:r>
            <a:r>
              <a:rPr lang="en-US" sz="1000" dirty="0" err="1">
                <a:latin typeface="Seravek" panose="020B0503040000020004" pitchFamily="34" charset="0"/>
              </a:rPr>
              <a:t>Hopp</a:t>
            </a:r>
            <a:r>
              <a:rPr lang="en-US" sz="1000" dirty="0">
                <a:latin typeface="Seravek" panose="020B0503040000020004" pitchFamily="34" charset="0"/>
              </a:rPr>
              <a:t>, 2017)</a:t>
            </a:r>
            <a:endParaRPr lang="en-US" sz="2000" dirty="0">
              <a:latin typeface="Seravek" panose="020B0503040000020004" pitchFamily="34" charset="0"/>
            </a:endParaRPr>
          </a:p>
          <a:p>
            <a:endParaRPr lang="en-US" sz="1900" dirty="0">
              <a:latin typeface="Seravek" panose="020B0503040000020004" pitchFamily="34" charset="0"/>
            </a:endParaRPr>
          </a:p>
          <a:p>
            <a:r>
              <a:rPr lang="en-US" dirty="0">
                <a:latin typeface="Seravek" panose="020B0503040000020004" pitchFamily="34" charset="0"/>
              </a:rPr>
              <a:t>L1 transfer facilitates prediction when the learners’ L1 has an L2 structure. </a:t>
            </a:r>
          </a:p>
          <a:p>
            <a:pPr marL="400050" lvl="1" indent="0">
              <a:buNone/>
            </a:pPr>
            <a:r>
              <a:rPr lang="en-US" dirty="0">
                <a:latin typeface="Seravek" panose="020B0503040000020004" pitchFamily="34" charset="0"/>
              </a:rPr>
              <a:t>E.g., Tone is used predictively in words in Swedish, but not German. As a result, Swedes use tones to predict word endings in nonce L2 words, but German do not </a:t>
            </a:r>
            <a:r>
              <a:rPr lang="en-US" sz="900" dirty="0">
                <a:latin typeface="Seravek" panose="020B0503040000020004" pitchFamily="34" charset="0"/>
              </a:rPr>
              <a:t>(</a:t>
            </a:r>
            <a:r>
              <a:rPr lang="en-US" sz="900" dirty="0" err="1">
                <a:latin typeface="Seravek" panose="020B0503040000020004" pitchFamily="34" charset="0"/>
              </a:rPr>
              <a:t>Gosselke</a:t>
            </a:r>
            <a:r>
              <a:rPr lang="en-US" sz="900" dirty="0">
                <a:latin typeface="Seravek" panose="020B0503040000020004" pitchFamily="34" charset="0"/>
              </a:rPr>
              <a:t> Berthelsen et al., 2020, 2021) </a:t>
            </a:r>
          </a:p>
          <a:p>
            <a:endParaRPr lang="en-US" sz="1400" dirty="0">
              <a:latin typeface="Seravek" panose="020B0503040000020004" pitchFamily="34" charset="0"/>
            </a:endParaRPr>
          </a:p>
        </p:txBody>
      </p:sp>
      <p:sp>
        <p:nvSpPr>
          <p:cNvPr id="4" name="Slide Number Placeholder 3">
            <a:extLst>
              <a:ext uri="{FF2B5EF4-FFF2-40B4-BE49-F238E27FC236}">
                <a16:creationId xmlns:a16="http://schemas.microsoft.com/office/drawing/2014/main" id="{32F81B75-019B-FF4D-B15E-2BEB8A5D8E14}"/>
              </a:ext>
            </a:extLst>
          </p:cNvPr>
          <p:cNvSpPr>
            <a:spLocks noGrp="1"/>
          </p:cNvSpPr>
          <p:nvPr>
            <p:ph type="sldNum" sz="quarter" idx="12"/>
          </p:nvPr>
        </p:nvSpPr>
        <p:spPr>
          <a:xfrm>
            <a:off x="8610600" y="6356350"/>
            <a:ext cx="2743200" cy="365125"/>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9</a:t>
            </a:fld>
            <a:endParaRPr lang="en-US"/>
          </a:p>
        </p:txBody>
      </p:sp>
      <p:sp>
        <p:nvSpPr>
          <p:cNvPr id="6" name="Rectangle 5">
            <a:extLst>
              <a:ext uri="{FF2B5EF4-FFF2-40B4-BE49-F238E27FC236}">
                <a16:creationId xmlns:a16="http://schemas.microsoft.com/office/drawing/2014/main" id="{0876E732-E539-1A4B-B11E-889DF11B0111}"/>
              </a:ext>
            </a:extLst>
          </p:cNvPr>
          <p:cNvSpPr/>
          <p:nvPr/>
        </p:nvSpPr>
        <p:spPr>
          <a:xfrm>
            <a:off x="172995" y="37070"/>
            <a:ext cx="1779373" cy="469557"/>
          </a:xfrm>
          <a:prstGeom prst="rect">
            <a:avLst/>
          </a:prstGeom>
          <a:solidFill>
            <a:schemeClr val="bg1"/>
          </a:solidFill>
          <a:ln>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7" name="Slide Number Placeholder 3">
            <a:extLst>
              <a:ext uri="{FF2B5EF4-FFF2-40B4-BE49-F238E27FC236}">
                <a16:creationId xmlns:a16="http://schemas.microsoft.com/office/drawing/2014/main" id="{820A72C5-D5F4-CF4D-9E98-0CA4126317CF}"/>
              </a:ext>
            </a:extLst>
          </p:cNvPr>
          <p:cNvSpPr>
            <a:spLocks noGrp="1"/>
          </p:cNvSpPr>
          <p:nvPr>
            <p:ph type="sldNum" sz="quarter" idx="10"/>
          </p:nvPr>
        </p:nvSpPr>
        <p:spPr>
          <a:xfrm>
            <a:off x="6553200" y="4683919"/>
            <a:ext cx="2133600" cy="357188"/>
          </a:xfrm>
          <a:prstGeom prst="rect">
            <a:avLst/>
          </a:prstGeom>
        </p:spPr>
        <p:txBody>
          <a:bodyPr vert="horz" lIns="91440" tIns="45720" rIns="91440" bIns="45720" rtlCol="0" anchor="ctr"/>
          <a:lstStyle>
            <a:defPPr>
              <a:defRPr lang="en-US"/>
            </a:defPPr>
            <a:lvl1pPr marL="0" algn="r" defTabSz="914400" rtl="0" eaLnBrk="1" latinLnBrk="0" hangingPunct="1">
              <a:defRPr sz="1200" kern="1200">
                <a:solidFill>
                  <a:schemeClr val="tx1">
                    <a:tint val="75000"/>
                  </a:schemeClr>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a:lstStyle>
          <a:p>
            <a:fld id="{5122D036-2D90-4845-9DDB-063D61752557}" type="slidenum">
              <a:rPr lang="en-US" smtClean="0"/>
              <a:pPr/>
              <a:t>9</a:t>
            </a:fld>
            <a:endParaRPr lang="en-US" dirty="0"/>
          </a:p>
        </p:txBody>
      </p:sp>
    </p:spTree>
    <p:extLst>
      <p:ext uri="{BB962C8B-B14F-4D97-AF65-F5344CB8AC3E}">
        <p14:creationId xmlns:p14="http://schemas.microsoft.com/office/powerpoint/2010/main" val="16639751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RU_template_FASN_16x9 widescreen">
  <a:themeElements>
    <a:clrScheme name="RU_Template_Verdana_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fontScheme name="RU_Template_Verdana_G">
      <a:majorFont>
        <a:latin typeface="Arial"/>
        <a:ea typeface=""/>
        <a:cs typeface=""/>
      </a:majorFont>
      <a:minorFont>
        <a:latin typeface="Arial"/>
        <a:ea typeface=""/>
        <a:cs typeface=""/>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extraClrScheme>
      <a:clrScheme name="RU_Template_Verdana_G 1">
        <a:dk1>
          <a:srgbClr val="000000"/>
        </a:dk1>
        <a:lt1>
          <a:srgbClr val="FFFFFF"/>
        </a:lt1>
        <a:dk2>
          <a:srgbClr val="000000"/>
        </a:dk2>
        <a:lt2>
          <a:srgbClr val="808080"/>
        </a:lt2>
        <a:accent1>
          <a:srgbClr val="BBE0E3"/>
        </a:accent1>
        <a:accent2>
          <a:srgbClr val="333399"/>
        </a:accent2>
        <a:accent3>
          <a:srgbClr val="FFFFFF"/>
        </a:accent3>
        <a:accent4>
          <a:srgbClr val="000000"/>
        </a:accent4>
        <a:accent5>
          <a:srgbClr val="DAEDEF"/>
        </a:accent5>
        <a:accent6>
          <a:srgbClr val="2D2D8A"/>
        </a:accent6>
        <a:hlink>
          <a:srgbClr val="009999"/>
        </a:hlink>
        <a:folHlink>
          <a:srgbClr val="99CC00"/>
        </a:folHlink>
      </a:clrScheme>
      <a:clrMap bg1="lt1" tx1="dk1" bg2="lt2" tx2="dk2" accent1="accent1" accent2="accent2" accent3="accent3" accent4="accent4" accent5="accent5" accent6="accent6" hlink="hlink" folHlink="folHlink"/>
    </a:extraClrScheme>
    <a:extraClrScheme>
      <a:clrScheme name="RU_Template_Verdana_G 2">
        <a:dk1>
          <a:srgbClr val="000000"/>
        </a:dk1>
        <a:lt1>
          <a:srgbClr val="FFFFFF"/>
        </a:lt1>
        <a:dk2>
          <a:srgbClr val="000000"/>
        </a:dk2>
        <a:lt2>
          <a:srgbClr val="969696"/>
        </a:lt2>
        <a:accent1>
          <a:srgbClr val="FBDF53"/>
        </a:accent1>
        <a:accent2>
          <a:srgbClr val="FF9966"/>
        </a:accent2>
        <a:accent3>
          <a:srgbClr val="FFFFFF"/>
        </a:accent3>
        <a:accent4>
          <a:srgbClr val="000000"/>
        </a:accent4>
        <a:accent5>
          <a:srgbClr val="FDECB3"/>
        </a:accent5>
        <a:accent6>
          <a:srgbClr val="E78A5C"/>
        </a:accent6>
        <a:hlink>
          <a:srgbClr val="CC3300"/>
        </a:hlink>
        <a:folHlink>
          <a:srgbClr val="996600"/>
        </a:folHlink>
      </a:clrScheme>
      <a:clrMap bg1="lt1" tx1="dk1" bg2="lt2" tx2="dk2" accent1="accent1" accent2="accent2" accent3="accent3" accent4="accent4" accent5="accent5" accent6="accent6" hlink="hlink" folHlink="folHlink"/>
    </a:extraClrScheme>
    <a:extraClrScheme>
      <a:clrScheme name="RU_Template_Verdana_G 3">
        <a:dk1>
          <a:srgbClr val="000000"/>
        </a:dk1>
        <a:lt1>
          <a:srgbClr val="FFFFFF"/>
        </a:lt1>
        <a:dk2>
          <a:srgbClr val="000000"/>
        </a:dk2>
        <a:lt2>
          <a:srgbClr val="808080"/>
        </a:lt2>
        <a:accent1>
          <a:srgbClr val="99CCFF"/>
        </a:accent1>
        <a:accent2>
          <a:srgbClr val="CCCCFF"/>
        </a:accent2>
        <a:accent3>
          <a:srgbClr val="FFFFFF"/>
        </a:accent3>
        <a:accent4>
          <a:srgbClr val="000000"/>
        </a:accent4>
        <a:accent5>
          <a:srgbClr val="CAE2FF"/>
        </a:accent5>
        <a:accent6>
          <a:srgbClr val="B9B9E7"/>
        </a:accent6>
        <a:hlink>
          <a:srgbClr val="3333CC"/>
        </a:hlink>
        <a:folHlink>
          <a:srgbClr val="AF67FF"/>
        </a:folHlink>
      </a:clrScheme>
      <a:clrMap bg1="lt1" tx1="dk1" bg2="lt2" tx2="dk2" accent1="accent1" accent2="accent2" accent3="accent3" accent4="accent4" accent5="accent5" accent6="accent6" hlink="hlink" folHlink="folHlink"/>
    </a:extraClrScheme>
    <a:extraClrScheme>
      <a:clrScheme name="RU_Template_Verdana_G 4">
        <a:dk1>
          <a:srgbClr val="000000"/>
        </a:dk1>
        <a:lt1>
          <a:srgbClr val="DEF6F1"/>
        </a:lt1>
        <a:dk2>
          <a:srgbClr val="000000"/>
        </a:dk2>
        <a:lt2>
          <a:srgbClr val="969696"/>
        </a:lt2>
        <a:accent1>
          <a:srgbClr val="FFFFFF"/>
        </a:accent1>
        <a:accent2>
          <a:srgbClr val="8DC6FF"/>
        </a:accent2>
        <a:accent3>
          <a:srgbClr val="ECFAF7"/>
        </a:accent3>
        <a:accent4>
          <a:srgbClr val="000000"/>
        </a:accent4>
        <a:accent5>
          <a:srgbClr val="FFFFFF"/>
        </a:accent5>
        <a:accent6>
          <a:srgbClr val="7FB3E7"/>
        </a:accent6>
        <a:hlink>
          <a:srgbClr val="0066CC"/>
        </a:hlink>
        <a:folHlink>
          <a:srgbClr val="00A800"/>
        </a:folHlink>
      </a:clrScheme>
      <a:clrMap bg1="lt1" tx1="dk1" bg2="lt2" tx2="dk2" accent1="accent1" accent2="accent2" accent3="accent3" accent4="accent4" accent5="accent5" accent6="accent6" hlink="hlink" folHlink="folHlink"/>
    </a:extraClrScheme>
    <a:extraClrScheme>
      <a:clrScheme name="RU_Template_Verdana_G 5">
        <a:dk1>
          <a:srgbClr val="000000"/>
        </a:dk1>
        <a:lt1>
          <a:srgbClr val="FFFFD9"/>
        </a:lt1>
        <a:dk2>
          <a:srgbClr val="000000"/>
        </a:dk2>
        <a:lt2>
          <a:srgbClr val="777777"/>
        </a:lt2>
        <a:accent1>
          <a:srgbClr val="FFFFF7"/>
        </a:accent1>
        <a:accent2>
          <a:srgbClr val="33CCCC"/>
        </a:accent2>
        <a:accent3>
          <a:srgbClr val="FFFFE9"/>
        </a:accent3>
        <a:accent4>
          <a:srgbClr val="000000"/>
        </a:accent4>
        <a:accent5>
          <a:srgbClr val="FFFFFA"/>
        </a:accent5>
        <a:accent6>
          <a:srgbClr val="2DB9B9"/>
        </a:accent6>
        <a:hlink>
          <a:srgbClr val="FF5050"/>
        </a:hlink>
        <a:folHlink>
          <a:srgbClr val="FF9900"/>
        </a:folHlink>
      </a:clrScheme>
      <a:clrMap bg1="lt1" tx1="dk1" bg2="lt2" tx2="dk2" accent1="accent1" accent2="accent2" accent3="accent3" accent4="accent4" accent5="accent5" accent6="accent6" hlink="hlink" folHlink="folHlink"/>
    </a:extraClrScheme>
    <a:extraClrScheme>
      <a:clrScheme name="RU_Template_Verdana_G 6">
        <a:dk1>
          <a:srgbClr val="005A58"/>
        </a:dk1>
        <a:lt1>
          <a:srgbClr val="FFFFFF"/>
        </a:lt1>
        <a:dk2>
          <a:srgbClr val="008080"/>
        </a:dk2>
        <a:lt2>
          <a:srgbClr val="FFFF99"/>
        </a:lt2>
        <a:accent1>
          <a:srgbClr val="006462"/>
        </a:accent1>
        <a:accent2>
          <a:srgbClr val="6D6FC7"/>
        </a:accent2>
        <a:accent3>
          <a:srgbClr val="AAC0C0"/>
        </a:accent3>
        <a:accent4>
          <a:srgbClr val="DADADA"/>
        </a:accent4>
        <a:accent5>
          <a:srgbClr val="AAB8B7"/>
        </a:accent5>
        <a:accent6>
          <a:srgbClr val="6264B4"/>
        </a:accent6>
        <a:hlink>
          <a:srgbClr val="00FFFF"/>
        </a:hlink>
        <a:folHlink>
          <a:srgbClr val="00FF00"/>
        </a:folHlink>
      </a:clrScheme>
      <a:clrMap bg1="dk2" tx1="lt1" bg2="dk1" tx2="lt2" accent1="accent1" accent2="accent2" accent3="accent3" accent4="accent4" accent5="accent5" accent6="accent6" hlink="hlink" folHlink="folHlink"/>
    </a:extraClrScheme>
    <a:extraClrScheme>
      <a:clrScheme name="RU_Template_Verdana_G 7">
        <a:dk1>
          <a:srgbClr val="5C1F00"/>
        </a:dk1>
        <a:lt1>
          <a:srgbClr val="FFFFFF"/>
        </a:lt1>
        <a:dk2>
          <a:srgbClr val="800000"/>
        </a:dk2>
        <a:lt2>
          <a:srgbClr val="DFD293"/>
        </a:lt2>
        <a:accent1>
          <a:srgbClr val="CC3300"/>
        </a:accent1>
        <a:accent2>
          <a:srgbClr val="BE7960"/>
        </a:accent2>
        <a:accent3>
          <a:srgbClr val="C0AAAA"/>
        </a:accent3>
        <a:accent4>
          <a:srgbClr val="DADADA"/>
        </a:accent4>
        <a:accent5>
          <a:srgbClr val="E2ADAA"/>
        </a:accent5>
        <a:accent6>
          <a:srgbClr val="AC6D56"/>
        </a:accent6>
        <a:hlink>
          <a:srgbClr val="FFFF99"/>
        </a:hlink>
        <a:folHlink>
          <a:srgbClr val="D3A219"/>
        </a:folHlink>
      </a:clrScheme>
      <a:clrMap bg1="dk2" tx1="lt1" bg2="dk1" tx2="lt2" accent1="accent1" accent2="accent2" accent3="accent3" accent4="accent4" accent5="accent5" accent6="accent6" hlink="hlink" folHlink="folHlink"/>
    </a:extraClrScheme>
    <a:extraClrScheme>
      <a:clrScheme name="RU_Template_Verdana_G 8">
        <a:dk1>
          <a:srgbClr val="003366"/>
        </a:dk1>
        <a:lt1>
          <a:srgbClr val="FFFFFF"/>
        </a:lt1>
        <a:dk2>
          <a:srgbClr val="000099"/>
        </a:dk2>
        <a:lt2>
          <a:srgbClr val="CCFFFF"/>
        </a:lt2>
        <a:accent1>
          <a:srgbClr val="3366CC"/>
        </a:accent1>
        <a:accent2>
          <a:srgbClr val="00B000"/>
        </a:accent2>
        <a:accent3>
          <a:srgbClr val="AAAACA"/>
        </a:accent3>
        <a:accent4>
          <a:srgbClr val="DADADA"/>
        </a:accent4>
        <a:accent5>
          <a:srgbClr val="ADB8E2"/>
        </a:accent5>
        <a:accent6>
          <a:srgbClr val="009F00"/>
        </a:accent6>
        <a:hlink>
          <a:srgbClr val="66CCFF"/>
        </a:hlink>
        <a:folHlink>
          <a:srgbClr val="FFE701"/>
        </a:folHlink>
      </a:clrScheme>
      <a:clrMap bg1="dk2" tx1="lt1" bg2="dk1" tx2="lt2" accent1="accent1" accent2="accent2" accent3="accent3" accent4="accent4" accent5="accent5" accent6="accent6" hlink="hlink" folHlink="folHlink"/>
    </a:extraClrScheme>
    <a:extraClrScheme>
      <a:clrScheme name="RU_Template_Verdana_G 9">
        <a:dk1>
          <a:srgbClr val="336699"/>
        </a:dk1>
        <a:lt1>
          <a:srgbClr val="FFFFFF"/>
        </a:lt1>
        <a:dk2>
          <a:srgbClr val="000000"/>
        </a:dk2>
        <a:lt2>
          <a:srgbClr val="E3EBF1"/>
        </a:lt2>
        <a:accent1>
          <a:srgbClr val="003399"/>
        </a:accent1>
        <a:accent2>
          <a:srgbClr val="468A4B"/>
        </a:accent2>
        <a:accent3>
          <a:srgbClr val="AAAAAA"/>
        </a:accent3>
        <a:accent4>
          <a:srgbClr val="DADADA"/>
        </a:accent4>
        <a:accent5>
          <a:srgbClr val="AAADCA"/>
        </a:accent5>
        <a:accent6>
          <a:srgbClr val="3F7D43"/>
        </a:accent6>
        <a:hlink>
          <a:srgbClr val="66CCFF"/>
        </a:hlink>
        <a:folHlink>
          <a:srgbClr val="F0E500"/>
        </a:folHlink>
      </a:clrScheme>
      <a:clrMap bg1="dk2" tx1="lt1" bg2="dk1" tx2="lt2" accent1="accent1" accent2="accent2" accent3="accent3" accent4="accent4" accent5="accent5" accent6="accent6" hlink="hlink" folHlink="folHlink"/>
    </a:extraClrScheme>
    <a:extraClrScheme>
      <a:clrScheme name="RU_Template_Verdana_G 10">
        <a:dk1>
          <a:srgbClr val="777777"/>
        </a:dk1>
        <a:lt1>
          <a:srgbClr val="FFFFFF"/>
        </a:lt1>
        <a:dk2>
          <a:srgbClr val="686B5D"/>
        </a:dk2>
        <a:lt2>
          <a:srgbClr val="D1D1CB"/>
        </a:lt2>
        <a:accent1>
          <a:srgbClr val="909082"/>
        </a:accent1>
        <a:accent2>
          <a:srgbClr val="809EA8"/>
        </a:accent2>
        <a:accent3>
          <a:srgbClr val="B9BAB6"/>
        </a:accent3>
        <a:accent4>
          <a:srgbClr val="DADADA"/>
        </a:accent4>
        <a:accent5>
          <a:srgbClr val="C6C6C1"/>
        </a:accent5>
        <a:accent6>
          <a:srgbClr val="738F98"/>
        </a:accent6>
        <a:hlink>
          <a:srgbClr val="FFCC66"/>
        </a:hlink>
        <a:folHlink>
          <a:srgbClr val="E9DCB9"/>
        </a:folHlink>
      </a:clrScheme>
      <a:clrMap bg1="dk2" tx1="lt1" bg2="dk1" tx2="lt2" accent1="accent1" accent2="accent2" accent3="accent3" accent4="accent4" accent5="accent5" accent6="accent6" hlink="hlink" folHlink="folHlink"/>
    </a:extraClrScheme>
    <a:extraClrScheme>
      <a:clrScheme name="RU_Template_Verdana_G 11">
        <a:dk1>
          <a:srgbClr val="3E3E5C"/>
        </a:dk1>
        <a:lt1>
          <a:srgbClr val="FFFFFF"/>
        </a:lt1>
        <a:dk2>
          <a:srgbClr val="666699"/>
        </a:dk2>
        <a:lt2>
          <a:srgbClr val="FFFFFF"/>
        </a:lt2>
        <a:accent1>
          <a:srgbClr val="60597B"/>
        </a:accent1>
        <a:accent2>
          <a:srgbClr val="6666FF"/>
        </a:accent2>
        <a:accent3>
          <a:srgbClr val="B8B8CA"/>
        </a:accent3>
        <a:accent4>
          <a:srgbClr val="DADADA"/>
        </a:accent4>
        <a:accent5>
          <a:srgbClr val="B6B5BF"/>
        </a:accent5>
        <a:accent6>
          <a:srgbClr val="5C5CE7"/>
        </a:accent6>
        <a:hlink>
          <a:srgbClr val="99CCFF"/>
        </a:hlink>
        <a:folHlink>
          <a:srgbClr val="FFFF99"/>
        </a:folHlink>
      </a:clrScheme>
      <a:clrMap bg1="dk2" tx1="lt1" bg2="dk1" tx2="lt2" accent1="accent1" accent2="accent2" accent3="accent3" accent4="accent4" accent5="accent5" accent6="accent6" hlink="hlink" folHlink="folHlink"/>
    </a:extraClrScheme>
    <a:extraClrScheme>
      <a:clrScheme name="RU_Template_Verdana_G 12">
        <a:dk1>
          <a:srgbClr val="2D2015"/>
        </a:dk1>
        <a:lt1>
          <a:srgbClr val="FFFFFF"/>
        </a:lt1>
        <a:dk2>
          <a:srgbClr val="523E26"/>
        </a:dk2>
        <a:lt2>
          <a:srgbClr val="DFC08D"/>
        </a:lt2>
        <a:accent1>
          <a:srgbClr val="8C7B70"/>
        </a:accent1>
        <a:accent2>
          <a:srgbClr val="8F5F2F"/>
        </a:accent2>
        <a:accent3>
          <a:srgbClr val="B3AFAC"/>
        </a:accent3>
        <a:accent4>
          <a:srgbClr val="DADADA"/>
        </a:accent4>
        <a:accent5>
          <a:srgbClr val="C5BFBB"/>
        </a:accent5>
        <a:accent6>
          <a:srgbClr val="81552A"/>
        </a:accent6>
        <a:hlink>
          <a:srgbClr val="CCB400"/>
        </a:hlink>
        <a:folHlink>
          <a:srgbClr val="8C9EA0"/>
        </a:folHlink>
      </a:clrScheme>
      <a:clrMap bg1="dk2" tx1="lt1" bg2="dk1" tx2="lt2" accent1="accent1" accent2="accent2" accent3="accent3" accent4="accent4" accent5="accent5" accent6="accent6" hlink="hlink" folHlink="folHlink"/>
    </a:extraClrScheme>
  </a:extraClrSchemeLst>
  <a:extLst>
    <a:ext uri="{05A4C25C-085E-4340-85A3-A5531E510DB2}">
      <thm15:themeFamily xmlns:thm15="http://schemas.microsoft.com/office/thememl/2012/main" name="RU_template_CCAS_16;9" id="{DD4A8B92-6D83-094F-956C-CEF9C024824F}" vid="{1B19C7C8-82CB-E54C-94DC-BFAC1FBCEEAB}"/>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4472C4"/>
      </a:accent1>
      <a:accent2>
        <a:srgbClr val="ED7D31"/>
      </a:accent2>
      <a:accent3>
        <a:srgbClr val="A5A5A5"/>
      </a:accent3>
      <a:accent4>
        <a:srgbClr val="FFC000"/>
      </a:accent4>
      <a:accent5>
        <a:srgbClr val="5B9BD5"/>
      </a:accent5>
      <a:accent6>
        <a:srgbClr val="70AD47"/>
      </a:accent6>
      <a:hlink>
        <a:srgbClr val="0563C1"/>
      </a:hlink>
      <a:folHlink>
        <a:srgbClr val="954F72"/>
      </a:folHlink>
    </a:clrScheme>
    <a:fontScheme name="Office">
      <a:majorFont>
        <a:latin typeface="Calibri Light" panose="020F0302020204030204"/>
        <a:ea typeface=""/>
        <a:cs typeface=""/>
        <a:font script="Jpan" typeface="游ゴシック Light"/>
        <a:font script="Hang" typeface="맑은 고딕"/>
        <a:font script="Hans" typeface="等线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ajorFont>
      <a:minorFont>
        <a:latin typeface="Calibri" panose="020F0502020204030204"/>
        <a:ea typeface=""/>
        <a:cs typeface=""/>
        <a:font script="Jpan" typeface="游ゴシック"/>
        <a:font script="Hang" typeface="맑은 고딕"/>
        <a:font script="Hans" typeface="等线"/>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font script="Armn" typeface="Arial"/>
        <a:font script="Bugi" typeface="Leelawadee UI"/>
        <a:font script="Bopo" typeface="Microsoft JhengHei"/>
        <a:font script="Java" typeface="Javanese Text"/>
        <a:font script="Lisu" typeface="Segoe UI"/>
        <a:font script="Mymr" typeface="Myanmar Text"/>
        <a:font script="Nkoo" typeface="Ebrima"/>
        <a:font script="Olck" typeface="Nirmala UI"/>
        <a:font script="Osma" typeface="Ebrima"/>
        <a:font script="Phag" typeface="Phagspa"/>
        <a:font script="Syrn" typeface="Estrangelo Edessa"/>
        <a:font script="Syrj" typeface="Estrangelo Edessa"/>
        <a:font script="Syre" typeface="Estrangelo Edessa"/>
        <a:font script="Sora" typeface="Nirmala UI"/>
        <a:font script="Tale" typeface="Microsoft Tai Le"/>
        <a:font script="Talu" typeface="Microsoft New Tai Lue"/>
        <a:font script="Tfng" typeface="Ebrima"/>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5944</TotalTime>
  <Words>2144</Words>
  <Application>Microsoft Macintosh PowerPoint</Application>
  <PresentationFormat>On-screen Show (16:9)</PresentationFormat>
  <Paragraphs>265</Paragraphs>
  <Slides>30</Slides>
  <Notes>26</Notes>
  <HiddenSlides>0</HiddenSlides>
  <MMClips>5</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30</vt:i4>
      </vt:variant>
    </vt:vector>
  </HeadingPairs>
  <TitlesOfParts>
    <vt:vector size="35" baseType="lpstr">
      <vt:lpstr>Arial</vt:lpstr>
      <vt:lpstr>Calibri</vt:lpstr>
      <vt:lpstr>Seravek</vt:lpstr>
      <vt:lpstr>Wingdings</vt:lpstr>
      <vt:lpstr>RU_template_FASN_16x9 widescreen</vt:lpstr>
      <vt:lpstr>The association between L1 transfer, L2 proficiency, L2 use and visuospatial prediction and morphophonological prediction</vt:lpstr>
      <vt:lpstr>To predict…</vt:lpstr>
      <vt:lpstr>…or not to predict</vt:lpstr>
      <vt:lpstr>Goals</vt:lpstr>
      <vt:lpstr>Stress-tense suffix associations</vt:lpstr>
      <vt:lpstr>STUDIES 1 and 2: L2 PROFICIENCY, L2 USE, Cross-linguistic transfer AND LINGUISTIC PREDICTION</vt:lpstr>
      <vt:lpstr>L2 proficiency</vt:lpstr>
      <vt:lpstr>L2 use</vt:lpstr>
      <vt:lpstr>Cross-linguistic influence</vt:lpstr>
      <vt:lpstr>PowerPoint Presentation</vt:lpstr>
      <vt:lpstr>Participants</vt:lpstr>
      <vt:lpstr>Materials</vt:lpstr>
      <vt:lpstr>PowerPoint Presentation</vt:lpstr>
      <vt:lpstr>PowerPoint Presentation</vt:lpstr>
      <vt:lpstr>PowerPoint Presentation</vt:lpstr>
      <vt:lpstr>PowerPoint Presentation</vt:lpstr>
      <vt:lpstr>Results Timecourse</vt:lpstr>
      <vt:lpstr>Results</vt:lpstr>
      <vt:lpstr>Discussion</vt:lpstr>
      <vt:lpstr>STUDY 3: ASSOCIATION BETWEEN VISUOSPATIAL PREDICTION AND LINGUISTIC PREDICTION</vt:lpstr>
      <vt:lpstr>PowerPoint Presentation</vt:lpstr>
      <vt:lpstr>Research on vision/space ~ language</vt:lpstr>
      <vt:lpstr>Participants</vt:lpstr>
      <vt:lpstr>PowerPoint Presentation</vt:lpstr>
      <vt:lpstr>Results</vt:lpstr>
      <vt:lpstr>Discussion</vt:lpstr>
      <vt:lpstr>Conclusion</vt:lpstr>
      <vt:lpstr>Future research</vt:lpstr>
      <vt:lpstr>Pedagogical implications</vt:lpstr>
      <vt:lpstr>PowerPoint Presentation</vt:lpstr>
    </vt:vector>
  </TitlesOfParts>
  <Company>Microsoft</Company>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eburris</dc:creator>
  <cp:lastModifiedBy>Microsoft Office User</cp:lastModifiedBy>
  <cp:revision>76</cp:revision>
  <dcterms:created xsi:type="dcterms:W3CDTF">2012-05-15T15:26:04Z</dcterms:created>
  <dcterms:modified xsi:type="dcterms:W3CDTF">2022-01-18T22:15:03Z</dcterms:modified>
</cp:coreProperties>
</file>

<file path=docProps/thumbnail.jpeg>
</file>